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6"/>
  </p:notesMasterIdLst>
  <p:handoutMasterIdLst>
    <p:handoutMasterId r:id="rId57"/>
  </p:handoutMasterIdLst>
  <p:sldIdLst>
    <p:sldId id="256" r:id="rId2"/>
    <p:sldId id="257" r:id="rId3"/>
    <p:sldId id="436" r:id="rId4"/>
    <p:sldId id="583" r:id="rId5"/>
    <p:sldId id="530" r:id="rId6"/>
    <p:sldId id="642" r:id="rId7"/>
    <p:sldId id="643" r:id="rId8"/>
    <p:sldId id="644" r:id="rId9"/>
    <p:sldId id="645" r:id="rId10"/>
    <p:sldId id="602" r:id="rId11"/>
    <p:sldId id="646" r:id="rId12"/>
    <p:sldId id="600" r:id="rId13"/>
    <p:sldId id="601" r:id="rId14"/>
    <p:sldId id="647" r:id="rId15"/>
    <p:sldId id="450" r:id="rId16"/>
    <p:sldId id="541" r:id="rId17"/>
    <p:sldId id="554" r:id="rId18"/>
    <p:sldId id="553" r:id="rId19"/>
    <p:sldId id="555" r:id="rId20"/>
    <p:sldId id="558" r:id="rId21"/>
    <p:sldId id="556" r:id="rId22"/>
    <p:sldId id="559" r:id="rId23"/>
    <p:sldId id="560" r:id="rId24"/>
    <p:sldId id="557" r:id="rId25"/>
    <p:sldId id="562" r:id="rId26"/>
    <p:sldId id="561" r:id="rId27"/>
    <p:sldId id="563" r:id="rId28"/>
    <p:sldId id="542" r:id="rId29"/>
    <p:sldId id="518" r:id="rId30"/>
    <p:sldId id="568" r:id="rId31"/>
    <p:sldId id="569" r:id="rId32"/>
    <p:sldId id="570" r:id="rId33"/>
    <p:sldId id="571" r:id="rId34"/>
    <p:sldId id="572" r:id="rId35"/>
    <p:sldId id="574" r:id="rId36"/>
    <p:sldId id="566" r:id="rId37"/>
    <p:sldId id="567" r:id="rId38"/>
    <p:sldId id="575" r:id="rId39"/>
    <p:sldId id="577" r:id="rId40"/>
    <p:sldId id="451" r:id="rId41"/>
    <p:sldId id="619" r:id="rId42"/>
    <p:sldId id="620" r:id="rId43"/>
    <p:sldId id="630" r:id="rId44"/>
    <p:sldId id="629" r:id="rId45"/>
    <p:sldId id="621" r:id="rId46"/>
    <p:sldId id="632" r:id="rId47"/>
    <p:sldId id="631" r:id="rId48"/>
    <p:sldId id="622" r:id="rId49"/>
    <p:sldId id="633" r:id="rId50"/>
    <p:sldId id="634" r:id="rId51"/>
    <p:sldId id="635" r:id="rId52"/>
    <p:sldId id="636" r:id="rId53"/>
    <p:sldId id="641" r:id="rId54"/>
    <p:sldId id="648" r:id="rId5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50">
          <p15:clr>
            <a:srgbClr val="A4A3A4"/>
          </p15:clr>
        </p15:guide>
        <p15:guide id="2" pos="1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5E"/>
    <a:srgbClr val="16457F"/>
    <a:srgbClr val="003E7E"/>
    <a:srgbClr val="948151"/>
    <a:srgbClr val="A9852A"/>
    <a:srgbClr val="76643E"/>
    <a:srgbClr val="C3C7D1"/>
    <a:srgbClr val="CDB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7ADBBC-93DD-3C4F-AB1F-2D7EA9328C54}" v="595" dt="2022-05-20T10:48:47.5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01" autoAdjust="0"/>
    <p:restoredTop sz="96327"/>
  </p:normalViewPr>
  <p:slideViewPr>
    <p:cSldViewPr snapToGrid="0">
      <p:cViewPr varScale="1">
        <p:scale>
          <a:sx n="124" d="100"/>
          <a:sy n="124" d="100"/>
        </p:scale>
        <p:origin x="1176" y="168"/>
      </p:cViewPr>
      <p:guideLst>
        <p:guide orient="horz" pos="850"/>
        <p:guide pos="11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estes, Robert John" userId="fa996a5b-b028-49c9-87fd-0320eed9553f" providerId="ADAL" clId="{A37ADBBC-93DD-3C4F-AB1F-2D7EA9328C54}"/>
    <pc:docChg chg="custSel addSld modSld">
      <pc:chgData name="Kerestes, Robert John" userId="fa996a5b-b028-49c9-87fd-0320eed9553f" providerId="ADAL" clId="{A37ADBBC-93DD-3C4F-AB1F-2D7EA9328C54}" dt="2022-05-20T10:48:47.531" v="313" actId="114"/>
      <pc:docMkLst>
        <pc:docMk/>
      </pc:docMkLst>
      <pc:sldChg chg="modSp mod">
        <pc:chgData name="Kerestes, Robert John" userId="fa996a5b-b028-49c9-87fd-0320eed9553f" providerId="ADAL" clId="{A37ADBBC-93DD-3C4F-AB1F-2D7EA9328C54}" dt="2022-05-20T10:35:04.952" v="8" actId="20577"/>
        <pc:sldMkLst>
          <pc:docMk/>
          <pc:sldMk cId="995286630" sldId="641"/>
        </pc:sldMkLst>
        <pc:spChg chg="mod">
          <ac:chgData name="Kerestes, Robert John" userId="fa996a5b-b028-49c9-87fd-0320eed9553f" providerId="ADAL" clId="{A37ADBBC-93DD-3C4F-AB1F-2D7EA9328C54}" dt="2022-05-20T10:35:04.952" v="8" actId="20577"/>
          <ac:spMkLst>
            <pc:docMk/>
            <pc:sldMk cId="995286630" sldId="641"/>
            <ac:spMk id="4" creationId="{FFE57C54-CE4F-BF46-AA12-ABC0C024503D}"/>
          </ac:spMkLst>
        </pc:spChg>
      </pc:sldChg>
      <pc:sldChg chg="addSp delSp modSp add mod">
        <pc:chgData name="Kerestes, Robert John" userId="fa996a5b-b028-49c9-87fd-0320eed9553f" providerId="ADAL" clId="{A37ADBBC-93DD-3C4F-AB1F-2D7EA9328C54}" dt="2022-05-20T10:48:47.531" v="313" actId="114"/>
        <pc:sldMkLst>
          <pc:docMk/>
          <pc:sldMk cId="3858056299" sldId="648"/>
        </pc:sldMkLst>
        <pc:spChg chg="add mod">
          <ac:chgData name="Kerestes, Robert John" userId="fa996a5b-b028-49c9-87fd-0320eed9553f" providerId="ADAL" clId="{A37ADBBC-93DD-3C4F-AB1F-2D7EA9328C54}" dt="2022-05-20T10:36:48.541" v="101" actId="1076"/>
          <ac:spMkLst>
            <pc:docMk/>
            <pc:sldMk cId="3858056299" sldId="648"/>
            <ac:spMk id="3" creationId="{9B33D192-7C96-174B-BDD3-AD898A54E74B}"/>
          </ac:spMkLst>
        </pc:spChg>
        <pc:spChg chg="del">
          <ac:chgData name="Kerestes, Robert John" userId="fa996a5b-b028-49c9-87fd-0320eed9553f" providerId="ADAL" clId="{A37ADBBC-93DD-3C4F-AB1F-2D7EA9328C54}" dt="2022-05-20T10:35:17.625" v="11" actId="478"/>
          <ac:spMkLst>
            <pc:docMk/>
            <pc:sldMk cId="3858056299" sldId="648"/>
            <ac:spMk id="4" creationId="{FFE57C54-CE4F-BF46-AA12-ABC0C024503D}"/>
          </ac:spMkLst>
        </pc:spChg>
        <pc:spChg chg="add mod">
          <ac:chgData name="Kerestes, Robert John" userId="fa996a5b-b028-49c9-87fd-0320eed9553f" providerId="ADAL" clId="{A37ADBBC-93DD-3C4F-AB1F-2D7EA9328C54}" dt="2022-05-20T10:48:47.531" v="313" actId="114"/>
          <ac:spMkLst>
            <pc:docMk/>
            <pc:sldMk cId="3858056299" sldId="648"/>
            <ac:spMk id="5" creationId="{5E3B490A-8335-784B-ADED-089A46E32BB1}"/>
          </ac:spMkLst>
        </pc:spChg>
        <pc:spChg chg="add mod">
          <ac:chgData name="Kerestes, Robert John" userId="fa996a5b-b028-49c9-87fd-0320eed9553f" providerId="ADAL" clId="{A37ADBBC-93DD-3C4F-AB1F-2D7EA9328C54}" dt="2022-05-20T10:37:33.404" v="150" actId="1076"/>
          <ac:spMkLst>
            <pc:docMk/>
            <pc:sldMk cId="3858056299" sldId="648"/>
            <ac:spMk id="8" creationId="{6AA58688-3F1B-DA46-99DE-C541479E5EB2}"/>
          </ac:spMkLst>
        </pc:spChg>
        <pc:graphicFrameChg chg="del">
          <ac:chgData name="Kerestes, Robert John" userId="fa996a5b-b028-49c9-87fd-0320eed9553f" providerId="ADAL" clId="{A37ADBBC-93DD-3C4F-AB1F-2D7EA9328C54}" dt="2022-05-20T10:35:11.518" v="10" actId="478"/>
          <ac:graphicFrameMkLst>
            <pc:docMk/>
            <pc:sldMk cId="3858056299" sldId="648"/>
            <ac:graphicFrameMk id="2" creationId="{41F5316E-2570-204A-80E7-98A2DB31D800}"/>
          </ac:graphicFrameMkLst>
        </pc:graphicFrameChg>
        <pc:graphicFrameChg chg="add mod modGraphic">
          <ac:chgData name="Kerestes, Robert John" userId="fa996a5b-b028-49c9-87fd-0320eed9553f" providerId="ADAL" clId="{A37ADBBC-93DD-3C4F-AB1F-2D7EA9328C54}" dt="2022-05-20T10:36:26.241" v="51" actId="20577"/>
          <ac:graphicFrameMkLst>
            <pc:docMk/>
            <pc:sldMk cId="3858056299" sldId="648"/>
            <ac:graphicFrameMk id="6" creationId="{E220F8C2-7E2C-B843-9B5B-7A9BF249E73D}"/>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90D8E6BD-B977-4072-8A44-64254E85CEE1}" type="datetime1">
              <a:rPr lang="en-US" altLang="en-US"/>
              <a:pPr>
                <a:defRPr/>
              </a:pPr>
              <a:t>5/20/22</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0CEB250-C698-45BC-AF73-D2A51B01156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2F7038EB-C2C8-4210-A34E-8D32E4E1829A}" type="datetime1">
              <a:rPr lang="en-US" altLang="en-US"/>
              <a:pPr>
                <a:defRPr/>
              </a:pPr>
              <a:t>5/20/22</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A8FD66A-47EB-4208-8B01-6747B4D658F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Instructions for editing school and department titles:</a:t>
            </a:r>
          </a:p>
          <a:p>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Select from menu: View &gt; Master &gt; Slide Master</a:t>
            </a:r>
          </a:p>
          <a:p>
            <a:pPr>
              <a:buFont typeface="Wingdings" panose="05000000000000000000" pitchFamily="2" charset="2"/>
              <a:buChar char="§"/>
            </a:pPr>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Click on each text area you wish to edit. Text will become editable.</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4789BAA-B85C-479B-ACB0-95827EC21496}" type="slidenum">
              <a:rPr lang="en-US" altLang="en-US" smtClean="0">
                <a:latin typeface="Arial" panose="020B0604020202020204" pitchFamily="34" charset="0"/>
              </a:rPr>
              <a:pPr>
                <a:spcBef>
                  <a:spcPct val="0"/>
                </a:spcBef>
              </a:pPr>
              <a:t>1</a:t>
            </a:fld>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10</a:t>
            </a:fld>
            <a:endParaRPr lang="en-US" altLang="en-US"/>
          </a:p>
        </p:txBody>
      </p:sp>
    </p:spTree>
    <p:extLst>
      <p:ext uri="{BB962C8B-B14F-4D97-AF65-F5344CB8AC3E}">
        <p14:creationId xmlns:p14="http://schemas.microsoft.com/office/powerpoint/2010/main" val="1556217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11</a:t>
            </a:fld>
            <a:endParaRPr lang="en-US" altLang="en-US"/>
          </a:p>
        </p:txBody>
      </p:sp>
    </p:spTree>
    <p:extLst>
      <p:ext uri="{BB962C8B-B14F-4D97-AF65-F5344CB8AC3E}">
        <p14:creationId xmlns:p14="http://schemas.microsoft.com/office/powerpoint/2010/main" val="443443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12</a:t>
            </a:fld>
            <a:endParaRPr lang="en-US" altLang="en-US"/>
          </a:p>
        </p:txBody>
      </p:sp>
    </p:spTree>
    <p:extLst>
      <p:ext uri="{BB962C8B-B14F-4D97-AF65-F5344CB8AC3E}">
        <p14:creationId xmlns:p14="http://schemas.microsoft.com/office/powerpoint/2010/main" val="4072093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13</a:t>
            </a:fld>
            <a:endParaRPr lang="en-US" altLang="en-US"/>
          </a:p>
        </p:txBody>
      </p:sp>
    </p:spTree>
    <p:extLst>
      <p:ext uri="{BB962C8B-B14F-4D97-AF65-F5344CB8AC3E}">
        <p14:creationId xmlns:p14="http://schemas.microsoft.com/office/powerpoint/2010/main" val="1824212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14</a:t>
            </a:fld>
            <a:endParaRPr lang="en-US" altLang="en-US"/>
          </a:p>
        </p:txBody>
      </p:sp>
    </p:spTree>
    <p:extLst>
      <p:ext uri="{BB962C8B-B14F-4D97-AF65-F5344CB8AC3E}">
        <p14:creationId xmlns:p14="http://schemas.microsoft.com/office/powerpoint/2010/main" val="3734703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15</a:t>
            </a:fld>
            <a:endParaRPr lang="en-US" altLang="en-US"/>
          </a:p>
        </p:txBody>
      </p:sp>
    </p:spTree>
    <p:extLst>
      <p:ext uri="{BB962C8B-B14F-4D97-AF65-F5344CB8AC3E}">
        <p14:creationId xmlns:p14="http://schemas.microsoft.com/office/powerpoint/2010/main" val="2106649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28</a:t>
            </a:fld>
            <a:endParaRPr lang="en-US" altLang="en-US"/>
          </a:p>
        </p:txBody>
      </p:sp>
    </p:spTree>
    <p:extLst>
      <p:ext uri="{BB962C8B-B14F-4D97-AF65-F5344CB8AC3E}">
        <p14:creationId xmlns:p14="http://schemas.microsoft.com/office/powerpoint/2010/main" val="986198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29</a:t>
            </a:fld>
            <a:endParaRPr lang="en-US" altLang="en-US"/>
          </a:p>
        </p:txBody>
      </p:sp>
    </p:spTree>
    <p:extLst>
      <p:ext uri="{BB962C8B-B14F-4D97-AF65-F5344CB8AC3E}">
        <p14:creationId xmlns:p14="http://schemas.microsoft.com/office/powerpoint/2010/main" val="3563586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30</a:t>
            </a:fld>
            <a:endParaRPr lang="en-US" altLang="en-US"/>
          </a:p>
        </p:txBody>
      </p:sp>
    </p:spTree>
    <p:extLst>
      <p:ext uri="{BB962C8B-B14F-4D97-AF65-F5344CB8AC3E}">
        <p14:creationId xmlns:p14="http://schemas.microsoft.com/office/powerpoint/2010/main" val="145474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31</a:t>
            </a:fld>
            <a:endParaRPr lang="en-US" altLang="en-US"/>
          </a:p>
        </p:txBody>
      </p:sp>
    </p:spTree>
    <p:extLst>
      <p:ext uri="{BB962C8B-B14F-4D97-AF65-F5344CB8AC3E}">
        <p14:creationId xmlns:p14="http://schemas.microsoft.com/office/powerpoint/2010/main" val="561918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AD604587-ABE2-415B-98D9-2B00C445B84A}"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32</a:t>
            </a:fld>
            <a:endParaRPr lang="en-US" altLang="en-US"/>
          </a:p>
        </p:txBody>
      </p:sp>
    </p:spTree>
    <p:extLst>
      <p:ext uri="{BB962C8B-B14F-4D97-AF65-F5344CB8AC3E}">
        <p14:creationId xmlns:p14="http://schemas.microsoft.com/office/powerpoint/2010/main" val="2427802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33</a:t>
            </a:fld>
            <a:endParaRPr lang="en-US" altLang="en-US"/>
          </a:p>
        </p:txBody>
      </p:sp>
    </p:spTree>
    <p:extLst>
      <p:ext uri="{BB962C8B-B14F-4D97-AF65-F5344CB8AC3E}">
        <p14:creationId xmlns:p14="http://schemas.microsoft.com/office/powerpoint/2010/main" val="805506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34</a:t>
            </a:fld>
            <a:endParaRPr lang="en-US" altLang="en-US"/>
          </a:p>
        </p:txBody>
      </p:sp>
    </p:spTree>
    <p:extLst>
      <p:ext uri="{BB962C8B-B14F-4D97-AF65-F5344CB8AC3E}">
        <p14:creationId xmlns:p14="http://schemas.microsoft.com/office/powerpoint/2010/main" val="1045469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35</a:t>
            </a:fld>
            <a:endParaRPr lang="en-US" altLang="en-US"/>
          </a:p>
        </p:txBody>
      </p:sp>
    </p:spTree>
    <p:extLst>
      <p:ext uri="{BB962C8B-B14F-4D97-AF65-F5344CB8AC3E}">
        <p14:creationId xmlns:p14="http://schemas.microsoft.com/office/powerpoint/2010/main" val="864816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36</a:t>
            </a:fld>
            <a:endParaRPr lang="en-US" altLang="en-US"/>
          </a:p>
        </p:txBody>
      </p:sp>
    </p:spTree>
    <p:extLst>
      <p:ext uri="{BB962C8B-B14F-4D97-AF65-F5344CB8AC3E}">
        <p14:creationId xmlns:p14="http://schemas.microsoft.com/office/powerpoint/2010/main" val="2197408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37</a:t>
            </a:fld>
            <a:endParaRPr lang="en-US" altLang="en-US"/>
          </a:p>
        </p:txBody>
      </p:sp>
    </p:spTree>
    <p:extLst>
      <p:ext uri="{BB962C8B-B14F-4D97-AF65-F5344CB8AC3E}">
        <p14:creationId xmlns:p14="http://schemas.microsoft.com/office/powerpoint/2010/main" val="926376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38</a:t>
            </a:fld>
            <a:endParaRPr lang="en-US" altLang="en-US"/>
          </a:p>
        </p:txBody>
      </p:sp>
    </p:spTree>
    <p:extLst>
      <p:ext uri="{BB962C8B-B14F-4D97-AF65-F5344CB8AC3E}">
        <p14:creationId xmlns:p14="http://schemas.microsoft.com/office/powerpoint/2010/main" val="2451227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39</a:t>
            </a:fld>
            <a:endParaRPr lang="en-US" altLang="en-US"/>
          </a:p>
        </p:txBody>
      </p:sp>
    </p:spTree>
    <p:extLst>
      <p:ext uri="{BB962C8B-B14F-4D97-AF65-F5344CB8AC3E}">
        <p14:creationId xmlns:p14="http://schemas.microsoft.com/office/powerpoint/2010/main" val="4162413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40</a:t>
            </a:fld>
            <a:endParaRPr lang="en-US" altLang="en-US"/>
          </a:p>
        </p:txBody>
      </p:sp>
    </p:spTree>
    <p:extLst>
      <p:ext uri="{BB962C8B-B14F-4D97-AF65-F5344CB8AC3E}">
        <p14:creationId xmlns:p14="http://schemas.microsoft.com/office/powerpoint/2010/main" val="175880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41</a:t>
            </a:fld>
            <a:endParaRPr lang="en-US" altLang="en-US"/>
          </a:p>
        </p:txBody>
      </p:sp>
    </p:spTree>
    <p:extLst>
      <p:ext uri="{BB962C8B-B14F-4D97-AF65-F5344CB8AC3E}">
        <p14:creationId xmlns:p14="http://schemas.microsoft.com/office/powerpoint/2010/main" val="1834408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AB756EB-434E-4C03-A558-12B959E3FC1A}" type="slidenum">
              <a:rPr lang="en-US" altLang="en-US" smtClean="0">
                <a:latin typeface="Arial" panose="020B0604020202020204" pitchFamily="34" charset="0"/>
              </a:rPr>
              <a:pPr>
                <a:spcBef>
                  <a:spcPct val="0"/>
                </a:spcBef>
              </a:pPr>
              <a:t>3</a:t>
            </a:fld>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42</a:t>
            </a:fld>
            <a:endParaRPr lang="en-US" altLang="en-US"/>
          </a:p>
        </p:txBody>
      </p:sp>
    </p:spTree>
    <p:extLst>
      <p:ext uri="{BB962C8B-B14F-4D97-AF65-F5344CB8AC3E}">
        <p14:creationId xmlns:p14="http://schemas.microsoft.com/office/powerpoint/2010/main" val="2195202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43</a:t>
            </a:fld>
            <a:endParaRPr lang="en-US" altLang="en-US"/>
          </a:p>
        </p:txBody>
      </p:sp>
    </p:spTree>
    <p:extLst>
      <p:ext uri="{BB962C8B-B14F-4D97-AF65-F5344CB8AC3E}">
        <p14:creationId xmlns:p14="http://schemas.microsoft.com/office/powerpoint/2010/main" val="2895834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44</a:t>
            </a:fld>
            <a:endParaRPr lang="en-US" altLang="en-US"/>
          </a:p>
        </p:txBody>
      </p:sp>
    </p:spTree>
    <p:extLst>
      <p:ext uri="{BB962C8B-B14F-4D97-AF65-F5344CB8AC3E}">
        <p14:creationId xmlns:p14="http://schemas.microsoft.com/office/powerpoint/2010/main" val="1917160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45</a:t>
            </a:fld>
            <a:endParaRPr lang="en-US" altLang="en-US"/>
          </a:p>
        </p:txBody>
      </p:sp>
    </p:spTree>
    <p:extLst>
      <p:ext uri="{BB962C8B-B14F-4D97-AF65-F5344CB8AC3E}">
        <p14:creationId xmlns:p14="http://schemas.microsoft.com/office/powerpoint/2010/main" val="17343990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46</a:t>
            </a:fld>
            <a:endParaRPr lang="en-US" altLang="en-US"/>
          </a:p>
        </p:txBody>
      </p:sp>
    </p:spTree>
    <p:extLst>
      <p:ext uri="{BB962C8B-B14F-4D97-AF65-F5344CB8AC3E}">
        <p14:creationId xmlns:p14="http://schemas.microsoft.com/office/powerpoint/2010/main" val="3824104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47</a:t>
            </a:fld>
            <a:endParaRPr lang="en-US" altLang="en-US"/>
          </a:p>
        </p:txBody>
      </p:sp>
    </p:spTree>
    <p:extLst>
      <p:ext uri="{BB962C8B-B14F-4D97-AF65-F5344CB8AC3E}">
        <p14:creationId xmlns:p14="http://schemas.microsoft.com/office/powerpoint/2010/main" val="719757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48</a:t>
            </a:fld>
            <a:endParaRPr lang="en-US" altLang="en-US"/>
          </a:p>
        </p:txBody>
      </p:sp>
    </p:spTree>
    <p:extLst>
      <p:ext uri="{BB962C8B-B14F-4D97-AF65-F5344CB8AC3E}">
        <p14:creationId xmlns:p14="http://schemas.microsoft.com/office/powerpoint/2010/main" val="3215928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49</a:t>
            </a:fld>
            <a:endParaRPr lang="en-US" altLang="en-US"/>
          </a:p>
        </p:txBody>
      </p:sp>
    </p:spTree>
    <p:extLst>
      <p:ext uri="{BB962C8B-B14F-4D97-AF65-F5344CB8AC3E}">
        <p14:creationId xmlns:p14="http://schemas.microsoft.com/office/powerpoint/2010/main" val="54719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50</a:t>
            </a:fld>
            <a:endParaRPr lang="en-US" altLang="en-US"/>
          </a:p>
        </p:txBody>
      </p:sp>
    </p:spTree>
    <p:extLst>
      <p:ext uri="{BB962C8B-B14F-4D97-AF65-F5344CB8AC3E}">
        <p14:creationId xmlns:p14="http://schemas.microsoft.com/office/powerpoint/2010/main" val="3612178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51</a:t>
            </a:fld>
            <a:endParaRPr lang="en-US" altLang="en-US"/>
          </a:p>
        </p:txBody>
      </p:sp>
    </p:spTree>
    <p:extLst>
      <p:ext uri="{BB962C8B-B14F-4D97-AF65-F5344CB8AC3E}">
        <p14:creationId xmlns:p14="http://schemas.microsoft.com/office/powerpoint/2010/main" val="4207880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a:t>
            </a:fld>
            <a:endParaRPr lang="en-US" altLang="en-US"/>
          </a:p>
        </p:txBody>
      </p:sp>
    </p:spTree>
    <p:extLst>
      <p:ext uri="{BB962C8B-B14F-4D97-AF65-F5344CB8AC3E}">
        <p14:creationId xmlns:p14="http://schemas.microsoft.com/office/powerpoint/2010/main" val="2347701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52</a:t>
            </a:fld>
            <a:endParaRPr lang="en-US" altLang="en-US"/>
          </a:p>
        </p:txBody>
      </p:sp>
    </p:spTree>
    <p:extLst>
      <p:ext uri="{BB962C8B-B14F-4D97-AF65-F5344CB8AC3E}">
        <p14:creationId xmlns:p14="http://schemas.microsoft.com/office/powerpoint/2010/main" val="2539902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53</a:t>
            </a:fld>
            <a:endParaRPr lang="en-US" altLang="en-US"/>
          </a:p>
        </p:txBody>
      </p:sp>
    </p:spTree>
    <p:extLst>
      <p:ext uri="{BB962C8B-B14F-4D97-AF65-F5344CB8AC3E}">
        <p14:creationId xmlns:p14="http://schemas.microsoft.com/office/powerpoint/2010/main" val="359700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54</a:t>
            </a:fld>
            <a:endParaRPr lang="en-US" altLang="en-US"/>
          </a:p>
        </p:txBody>
      </p:sp>
    </p:spTree>
    <p:extLst>
      <p:ext uri="{BB962C8B-B14F-4D97-AF65-F5344CB8AC3E}">
        <p14:creationId xmlns:p14="http://schemas.microsoft.com/office/powerpoint/2010/main" val="250594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5</a:t>
            </a:fld>
            <a:endParaRPr lang="en-US" altLang="en-US"/>
          </a:p>
        </p:txBody>
      </p:sp>
    </p:spTree>
    <p:extLst>
      <p:ext uri="{BB962C8B-B14F-4D97-AF65-F5344CB8AC3E}">
        <p14:creationId xmlns:p14="http://schemas.microsoft.com/office/powerpoint/2010/main" val="3214236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6</a:t>
            </a:fld>
            <a:endParaRPr lang="en-US" altLang="en-US"/>
          </a:p>
        </p:txBody>
      </p:sp>
    </p:spTree>
    <p:extLst>
      <p:ext uri="{BB962C8B-B14F-4D97-AF65-F5344CB8AC3E}">
        <p14:creationId xmlns:p14="http://schemas.microsoft.com/office/powerpoint/2010/main" val="637839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7</a:t>
            </a:fld>
            <a:endParaRPr lang="en-US" altLang="en-US"/>
          </a:p>
        </p:txBody>
      </p:sp>
    </p:spTree>
    <p:extLst>
      <p:ext uri="{BB962C8B-B14F-4D97-AF65-F5344CB8AC3E}">
        <p14:creationId xmlns:p14="http://schemas.microsoft.com/office/powerpoint/2010/main" val="276003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8</a:t>
            </a:fld>
            <a:endParaRPr lang="en-US" altLang="en-US"/>
          </a:p>
        </p:txBody>
      </p:sp>
    </p:spTree>
    <p:extLst>
      <p:ext uri="{BB962C8B-B14F-4D97-AF65-F5344CB8AC3E}">
        <p14:creationId xmlns:p14="http://schemas.microsoft.com/office/powerpoint/2010/main" val="762436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9</a:t>
            </a:fld>
            <a:endParaRPr lang="en-US" altLang="en-US"/>
          </a:p>
        </p:txBody>
      </p:sp>
    </p:spTree>
    <p:extLst>
      <p:ext uri="{BB962C8B-B14F-4D97-AF65-F5344CB8AC3E}">
        <p14:creationId xmlns:p14="http://schemas.microsoft.com/office/powerpoint/2010/main" val="52749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2BF104-752E-43DB-B5A8-5854B9EDD7B9}" type="slidenum">
              <a:rPr lang="en-US" altLang="en-US"/>
              <a:pPr>
                <a:defRPr/>
              </a:pPr>
              <a:t>‹#›</a:t>
            </a:fld>
            <a:endParaRPr lang="en-US" altLang="en-US"/>
          </a:p>
        </p:txBody>
      </p:sp>
    </p:spTree>
    <p:extLst>
      <p:ext uri="{BB962C8B-B14F-4D97-AF65-F5344CB8AC3E}">
        <p14:creationId xmlns:p14="http://schemas.microsoft.com/office/powerpoint/2010/main" val="410229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9904538-54CC-4686-B758-EA931BF056FD}" type="slidenum">
              <a:rPr lang="en-US" altLang="en-US"/>
              <a:pPr>
                <a:defRPr/>
              </a:pPr>
              <a:t>‹#›</a:t>
            </a:fld>
            <a:endParaRPr lang="en-US" altLang="en-US"/>
          </a:p>
        </p:txBody>
      </p:sp>
    </p:spTree>
    <p:extLst>
      <p:ext uri="{BB962C8B-B14F-4D97-AF65-F5344CB8AC3E}">
        <p14:creationId xmlns:p14="http://schemas.microsoft.com/office/powerpoint/2010/main" val="78457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914400"/>
            <a:ext cx="20955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914400"/>
            <a:ext cx="6134100" cy="4953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7573F3A-C808-4DA7-A391-EFD5CF62D32C}" type="slidenum">
              <a:rPr lang="en-US" altLang="en-US"/>
              <a:pPr>
                <a:defRPr/>
              </a:pPr>
              <a:t>‹#›</a:t>
            </a:fld>
            <a:endParaRPr lang="en-US" altLang="en-US"/>
          </a:p>
        </p:txBody>
      </p:sp>
    </p:spTree>
    <p:extLst>
      <p:ext uri="{BB962C8B-B14F-4D97-AF65-F5344CB8AC3E}">
        <p14:creationId xmlns:p14="http://schemas.microsoft.com/office/powerpoint/2010/main" val="2100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E2DA157-8C99-4EEB-BB7F-8B39EDA50B3A}" type="slidenum">
              <a:rPr lang="en-US" altLang="en-US"/>
              <a:pPr>
                <a:defRPr/>
              </a:pPr>
              <a:t>‹#›</a:t>
            </a:fld>
            <a:endParaRPr lang="en-US" altLang="en-US"/>
          </a:p>
        </p:txBody>
      </p:sp>
    </p:spTree>
    <p:extLst>
      <p:ext uri="{BB962C8B-B14F-4D97-AF65-F5344CB8AC3E}">
        <p14:creationId xmlns:p14="http://schemas.microsoft.com/office/powerpoint/2010/main" val="1902522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05D59C2-421F-44A4-B5F4-70E4536451CB}" type="slidenum">
              <a:rPr lang="en-US" altLang="en-US"/>
              <a:pPr>
                <a:defRPr/>
              </a:pPr>
              <a:t>‹#›</a:t>
            </a:fld>
            <a:endParaRPr lang="en-US" altLang="en-US"/>
          </a:p>
        </p:txBody>
      </p:sp>
    </p:spTree>
    <p:extLst>
      <p:ext uri="{BB962C8B-B14F-4D97-AF65-F5344CB8AC3E}">
        <p14:creationId xmlns:p14="http://schemas.microsoft.com/office/powerpoint/2010/main" val="141284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6D03984-476C-446D-9196-3CBAB30F18F7}" type="slidenum">
              <a:rPr lang="en-US" altLang="en-US"/>
              <a:pPr>
                <a:defRPr/>
              </a:pPr>
              <a:t>‹#›</a:t>
            </a:fld>
            <a:endParaRPr lang="en-US" altLang="en-US"/>
          </a:p>
        </p:txBody>
      </p:sp>
    </p:spTree>
    <p:extLst>
      <p:ext uri="{BB962C8B-B14F-4D97-AF65-F5344CB8AC3E}">
        <p14:creationId xmlns:p14="http://schemas.microsoft.com/office/powerpoint/2010/main" val="2318630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754" y="834475"/>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0754" y="209495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0754" y="2734712"/>
            <a:ext cx="4040188"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28579" y="209495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8579" y="2734712"/>
            <a:ext cx="4041775"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r>
              <a:rPr lang="en-US"/>
              <a:t>19 Oct 2009</a:t>
            </a:r>
          </a:p>
        </p:txBody>
      </p:sp>
      <p:sp>
        <p:nvSpPr>
          <p:cNvPr id="8" name="Rectangle 5"/>
          <p:cNvSpPr>
            <a:spLocks noGrp="1" noChangeArrowheads="1"/>
          </p:cNvSpPr>
          <p:nvPr>
            <p:ph type="ftr" sz="quarter" idx="11"/>
          </p:nvPr>
        </p:nvSpPr>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3E6DF6B-A136-4170-A11A-BDE84C70FC7F}" type="slidenum">
              <a:rPr lang="en-US" altLang="en-US"/>
              <a:pPr>
                <a:defRPr/>
              </a:pPr>
              <a:t>‹#›</a:t>
            </a:fld>
            <a:endParaRPr lang="en-US" altLang="en-US"/>
          </a:p>
        </p:txBody>
      </p:sp>
    </p:spTree>
    <p:extLst>
      <p:ext uri="{BB962C8B-B14F-4D97-AF65-F5344CB8AC3E}">
        <p14:creationId xmlns:p14="http://schemas.microsoft.com/office/powerpoint/2010/main" val="319378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r>
              <a:rPr lang="en-US"/>
              <a:t>19 Oct 2009</a:t>
            </a:r>
          </a:p>
        </p:txBody>
      </p:sp>
      <p:sp>
        <p:nvSpPr>
          <p:cNvPr id="4" name="Rectangle 5"/>
          <p:cNvSpPr>
            <a:spLocks noGrp="1" noChangeArrowheads="1"/>
          </p:cNvSpPr>
          <p:nvPr>
            <p:ph type="ftr" sz="quarter" idx="11"/>
          </p:nvPr>
        </p:nvSpPr>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CE238ED-879C-471C-B8CD-E12AA108A34A}" type="slidenum">
              <a:rPr lang="en-US" altLang="en-US"/>
              <a:pPr>
                <a:defRPr/>
              </a:pPr>
              <a:t>‹#›</a:t>
            </a:fld>
            <a:endParaRPr lang="en-US" altLang="en-US"/>
          </a:p>
        </p:txBody>
      </p:sp>
    </p:spTree>
    <p:extLst>
      <p:ext uri="{BB962C8B-B14F-4D97-AF65-F5344CB8AC3E}">
        <p14:creationId xmlns:p14="http://schemas.microsoft.com/office/powerpoint/2010/main" val="1984609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r>
              <a:rPr lang="en-US"/>
              <a:t>19 Oct 2009</a:t>
            </a:r>
          </a:p>
        </p:txBody>
      </p:sp>
      <p:sp>
        <p:nvSpPr>
          <p:cNvPr id="3" name="Rectangle 5"/>
          <p:cNvSpPr>
            <a:spLocks noGrp="1" noChangeArrowheads="1"/>
          </p:cNvSpPr>
          <p:nvPr>
            <p:ph type="ftr" sz="quarter" idx="11"/>
          </p:nvPr>
        </p:nvSpPr>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40CBA24-4461-481D-8396-DFAFC9EC26C9}" type="slidenum">
              <a:rPr lang="en-US" altLang="en-US"/>
              <a:pPr>
                <a:defRPr/>
              </a:pPr>
              <a:t>‹#›</a:t>
            </a:fld>
            <a:endParaRPr lang="en-US" altLang="en-US"/>
          </a:p>
        </p:txBody>
      </p:sp>
    </p:spTree>
    <p:extLst>
      <p:ext uri="{BB962C8B-B14F-4D97-AF65-F5344CB8AC3E}">
        <p14:creationId xmlns:p14="http://schemas.microsoft.com/office/powerpoint/2010/main" val="203114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8844" y="916445"/>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66694" y="916446"/>
            <a:ext cx="5111750" cy="50486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8844" y="2078495"/>
            <a:ext cx="3008313" cy="40462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F164E2B-51FB-4D00-98BA-2A9392597E0A}" type="slidenum">
              <a:rPr lang="en-US" altLang="en-US"/>
              <a:pPr>
                <a:defRPr/>
              </a:pPr>
              <a:t>‹#›</a:t>
            </a:fld>
            <a:endParaRPr lang="en-US" altLang="en-US"/>
          </a:p>
        </p:txBody>
      </p:sp>
    </p:spTree>
    <p:extLst>
      <p:ext uri="{BB962C8B-B14F-4D97-AF65-F5344CB8AC3E}">
        <p14:creationId xmlns:p14="http://schemas.microsoft.com/office/powerpoint/2010/main" val="397048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935845"/>
            <a:ext cx="5486400" cy="37917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F6A0F316-112E-449A-9824-305BB4F5FEAE}" type="slidenum">
              <a:rPr lang="en-US" altLang="en-US"/>
              <a:pPr>
                <a:defRPr/>
              </a:pPr>
              <a:t>‹#›</a:t>
            </a:fld>
            <a:endParaRPr lang="en-US" altLang="en-US"/>
          </a:p>
        </p:txBody>
      </p:sp>
    </p:spTree>
    <p:extLst>
      <p:ext uri="{BB962C8B-B14F-4D97-AF65-F5344CB8AC3E}">
        <p14:creationId xmlns:p14="http://schemas.microsoft.com/office/powerpoint/2010/main" val="89984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powerpoint-C sub.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749300" y="914400"/>
            <a:ext cx="792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749300" y="1981200"/>
            <a:ext cx="7924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on text regions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7315200" y="6299200"/>
            <a:ext cx="1447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900">
                <a:solidFill>
                  <a:srgbClr val="002B5E"/>
                </a:solidFill>
                <a:latin typeface="Georgia" pitchFamily="-112" charset="0"/>
                <a:ea typeface="ＭＳ Ｐゴシック" pitchFamily="-112" charset="-128"/>
              </a:defRPr>
            </a:lvl1pPr>
          </a:lstStyle>
          <a:p>
            <a:pPr>
              <a:defRPr/>
            </a:pPr>
            <a:r>
              <a:rPr lang="en-US"/>
              <a:t>19 Oct 2009</a:t>
            </a:r>
          </a:p>
        </p:txBody>
      </p:sp>
      <p:sp>
        <p:nvSpPr>
          <p:cNvPr id="1029" name="Rectangle 5"/>
          <p:cNvSpPr>
            <a:spLocks noGrp="1" noChangeArrowheads="1"/>
          </p:cNvSpPr>
          <p:nvPr>
            <p:ph type="ftr" sz="quarter" idx="3"/>
          </p:nvPr>
        </p:nvSpPr>
        <p:spPr bwMode="auto">
          <a:xfrm>
            <a:off x="749300" y="6299200"/>
            <a:ext cx="6223000" cy="55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900">
                <a:solidFill>
                  <a:srgbClr val="002B5E"/>
                </a:solidFill>
                <a:latin typeface="Georgia" pitchFamily="18" charset="0"/>
              </a:defRPr>
            </a:lvl1pPr>
          </a:lstStyle>
          <a:p>
            <a:pPr>
              <a:defRPr/>
            </a:pPr>
            <a:endParaRPr lang="en-US" altLang="en-US"/>
          </a:p>
        </p:txBody>
      </p:sp>
    </p:spTree>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hf hdr="0" ftr="0" dt="0"/>
  <p:txStyles>
    <p:title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p:titleStyle>
    <p:body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6.xml"/><Relationship Id="rId5" Type="http://schemas.openxmlformats.org/officeDocument/2006/relationships/image" Target="../media/image19.tiff"/><Relationship Id="rId4" Type="http://schemas.openxmlformats.org/officeDocument/2006/relationships/image" Target="../media/image18.tiff"/></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opdc.org/design-development-review-projects/2019/10/9/duquesne-light-substation" TargetMode="External"/><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duquesnelight.com/service-reliability/infrastructure-projects/riazzi-substation#undefined"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2.tif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7" descr="title-slid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txBox="1">
            <a:spLocks noChangeArrowheads="1"/>
          </p:cNvSpPr>
          <p:nvPr/>
        </p:nvSpPr>
        <p:spPr bwMode="auto">
          <a:xfrm>
            <a:off x="142876" y="1658938"/>
            <a:ext cx="5631996"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Bef>
                <a:spcPct val="0"/>
              </a:spcBef>
              <a:spcAft>
                <a:spcPct val="0"/>
              </a:spcAft>
              <a:buClrTx/>
              <a:buFontTx/>
              <a:buNone/>
            </a:pPr>
            <a:endParaRPr lang="en-US" altLang="en-US" sz="3000" b="1" dirty="0">
              <a:solidFill>
                <a:schemeClr val="bg1"/>
              </a:solidFill>
              <a:latin typeface="Times New Roman" panose="02020603050405020304" pitchFamily="18" charset="0"/>
            </a:endParaRPr>
          </a:p>
          <a:p>
            <a:pPr eaLnBrk="1" hangingPunct="1">
              <a:spcBef>
                <a:spcPct val="0"/>
              </a:spcBef>
              <a:spcAft>
                <a:spcPct val="0"/>
              </a:spcAft>
              <a:buClrTx/>
              <a:buFontTx/>
              <a:buNone/>
            </a:pPr>
            <a:r>
              <a:rPr lang="en-US" altLang="en-US" sz="3000" b="1" dirty="0">
                <a:solidFill>
                  <a:schemeClr val="bg1"/>
                </a:solidFill>
                <a:latin typeface="Times New Roman" panose="02020603050405020304" pitchFamily="18" charset="0"/>
              </a:rPr>
              <a:t>ECE 1710:</a:t>
            </a:r>
            <a:br>
              <a:rPr lang="en-US" altLang="en-US" sz="3000" b="1" dirty="0">
                <a:solidFill>
                  <a:schemeClr val="bg1"/>
                </a:solidFill>
                <a:latin typeface="Times New Roman" panose="02020603050405020304" pitchFamily="18" charset="0"/>
              </a:rPr>
            </a:br>
            <a:r>
              <a:rPr lang="en-US" altLang="en-US" sz="3000" b="1" dirty="0">
                <a:solidFill>
                  <a:schemeClr val="bg1"/>
                </a:solidFill>
                <a:latin typeface="Times New Roman" panose="02020603050405020304" pitchFamily="18" charset="0"/>
              </a:rPr>
              <a:t>Power Distribution Systems Engineering and Smart Grids </a:t>
            </a:r>
          </a:p>
          <a:p>
            <a:pPr eaLnBrk="1" hangingPunct="1">
              <a:spcBef>
                <a:spcPct val="0"/>
              </a:spcBef>
              <a:spcAft>
                <a:spcPct val="0"/>
              </a:spcAft>
              <a:buClrTx/>
              <a:buFontTx/>
              <a:buNone/>
            </a:pPr>
            <a:endParaRPr lang="en-US" altLang="en-US" sz="3000" b="1" dirty="0">
              <a:solidFill>
                <a:schemeClr val="bg1"/>
              </a:solidFill>
            </a:endParaRPr>
          </a:p>
        </p:txBody>
      </p:sp>
      <p:sp>
        <p:nvSpPr>
          <p:cNvPr id="15364" name="Rectangle 3"/>
          <p:cNvSpPr>
            <a:spLocks noGrp="1" noChangeArrowheads="1"/>
          </p:cNvSpPr>
          <p:nvPr>
            <p:ph type="subTitle" idx="1"/>
          </p:nvPr>
        </p:nvSpPr>
        <p:spPr>
          <a:xfrm>
            <a:off x="142875" y="2333625"/>
            <a:ext cx="5846763" cy="838200"/>
          </a:xfrm>
        </p:spPr>
        <p:txBody>
          <a:bodyPr/>
          <a:lstStyle/>
          <a:p>
            <a:pPr algn="l" eaLnBrk="1" hangingPunct="1">
              <a:spcAft>
                <a:spcPct val="0"/>
              </a:spcAft>
            </a:pPr>
            <a:r>
              <a:rPr lang="en-US" altLang="en-US" sz="2800" dirty="0">
                <a:solidFill>
                  <a:srgbClr val="CCCC90"/>
                </a:solidFill>
                <a:latin typeface="Times New Roman" panose="02020603050405020304" pitchFamily="18" charset="0"/>
              </a:rPr>
              <a:t>Lecture 2</a:t>
            </a:r>
            <a:endParaRPr lang="en-US" altLang="en-US" sz="2400" dirty="0">
              <a:solidFill>
                <a:srgbClr val="CCCC90"/>
              </a:solidFill>
            </a:endParaRPr>
          </a:p>
        </p:txBody>
      </p:sp>
      <p:sp>
        <p:nvSpPr>
          <p:cNvPr id="15365" name="Rectangle 3"/>
          <p:cNvSpPr txBox="1">
            <a:spLocks noChangeArrowheads="1"/>
          </p:cNvSpPr>
          <p:nvPr/>
        </p:nvSpPr>
        <p:spPr bwMode="auto">
          <a:xfrm>
            <a:off x="142874" y="2992890"/>
            <a:ext cx="54864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Aft>
                <a:spcPct val="0"/>
              </a:spcAft>
              <a:buFontTx/>
              <a:buNone/>
            </a:pPr>
            <a:r>
              <a:rPr lang="en-US" altLang="en-US" sz="1900" dirty="0">
                <a:solidFill>
                  <a:srgbClr val="CCCC90"/>
                </a:solidFill>
                <a:latin typeface="Times New Roman" panose="02020603050405020304" pitchFamily="18" charset="0"/>
              </a:rPr>
              <a:t>Dr. Robert Kerestes </a:t>
            </a:r>
          </a:p>
          <a:p>
            <a:pPr eaLnBrk="1" hangingPunct="1">
              <a:spcAft>
                <a:spcPct val="0"/>
              </a:spcAft>
              <a:buFontTx/>
              <a:buNone/>
            </a:pPr>
            <a:r>
              <a:rPr lang="en-US" altLang="en-US" sz="1900" dirty="0">
                <a:solidFill>
                  <a:srgbClr val="CCCC90"/>
                </a:solidFill>
                <a:latin typeface="Times New Roman" panose="02020603050405020304" pitchFamily="18" charset="0"/>
              </a:rPr>
              <a:t>University of Pittsburgh</a:t>
            </a:r>
          </a:p>
          <a:p>
            <a:pPr eaLnBrk="1" hangingPunct="1">
              <a:spcAft>
                <a:spcPct val="0"/>
              </a:spcAft>
              <a:buFontTx/>
              <a:buNone/>
            </a:pPr>
            <a:r>
              <a:rPr lang="en-US" altLang="en-US" sz="1900" dirty="0">
                <a:solidFill>
                  <a:srgbClr val="CCCC90"/>
                </a:solidFill>
                <a:latin typeface="Times New Roman" panose="02020603050405020304" pitchFamily="18" charset="0"/>
              </a:rPr>
              <a:t>Swanson School of Engineering</a:t>
            </a:r>
          </a:p>
          <a:p>
            <a:pPr eaLnBrk="1" hangingPunct="1">
              <a:spcAft>
                <a:spcPct val="0"/>
              </a:spcAft>
              <a:buFontTx/>
              <a:buNone/>
            </a:pPr>
            <a:r>
              <a:rPr lang="en-US" altLang="en-US" sz="1900" dirty="0">
                <a:solidFill>
                  <a:srgbClr val="CCCC90"/>
                </a:solidFill>
                <a:latin typeface="Times New Roman" panose="02020603050405020304" pitchFamily="18" charset="0"/>
              </a:rPr>
              <a:t>Department of Electrical and Computer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10</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6" name="Rectangle 5"/>
          <p:cNvSpPr/>
          <p:nvPr/>
        </p:nvSpPr>
        <p:spPr>
          <a:xfrm>
            <a:off x="143956" y="1384218"/>
            <a:ext cx="8738107" cy="830997"/>
          </a:xfrm>
          <a:prstGeom prst="rect">
            <a:avLst/>
          </a:prstGeom>
        </p:spPr>
        <p:txBody>
          <a:bodyPr wrap="square">
            <a:spAutoFit/>
          </a:bodyPr>
          <a:lstStyle/>
          <a:p>
            <a:r>
              <a:rPr lang="en-US" dirty="0">
                <a:latin typeface="CMSS10"/>
              </a:rPr>
              <a:t>For wye-connected circuits there are line-to-line and line-to-neutral voltages. These are related by </a:t>
            </a:r>
          </a:p>
        </p:txBody>
      </p:sp>
      <p:sp>
        <p:nvSpPr>
          <p:cNvPr id="7" name="Rectangle 6">
            <a:extLst>
              <a:ext uri="{FF2B5EF4-FFF2-40B4-BE49-F238E27FC236}">
                <a16:creationId xmlns:a16="http://schemas.microsoft.com/office/drawing/2014/main" id="{AAF72ACF-9BD7-BD47-A018-FCCBF4BDA9D0}"/>
              </a:ext>
            </a:extLst>
          </p:cNvPr>
          <p:cNvSpPr/>
          <p:nvPr/>
        </p:nvSpPr>
        <p:spPr>
          <a:xfrm>
            <a:off x="184912" y="902222"/>
            <a:ext cx="3560590" cy="492443"/>
          </a:xfrm>
          <a:prstGeom prst="rect">
            <a:avLst/>
          </a:prstGeom>
        </p:spPr>
        <p:txBody>
          <a:bodyPr wrap="none">
            <a:spAutoFit/>
          </a:bodyPr>
          <a:lstStyle/>
          <a:p>
            <a:r>
              <a:rPr lang="en-US" sz="2600" b="1" kern="0" dirty="0">
                <a:solidFill>
                  <a:srgbClr val="948151"/>
                </a:solidFill>
                <a:ea typeface="ＭＳ Ｐゴシック"/>
              </a:rPr>
              <a:t>Three-phase circuits:</a:t>
            </a: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A08B862-1E05-0B41-A909-31DBC234829A}"/>
                  </a:ext>
                </a:extLst>
              </p:cNvPr>
              <p:cNvSpPr txBox="1"/>
              <p:nvPr/>
            </p:nvSpPr>
            <p:spPr>
              <a:xfrm>
                <a:off x="3441844" y="2592142"/>
                <a:ext cx="2476383" cy="412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𝑳𝑳</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m:t>
                          </m:r>
                        </m:e>
                      </m:rad>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𝑳𝑵</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sSup>
                            <m:sSupPr>
                              <m:ctrlPr>
                                <a:rPr lang="en-US" b="0" i="1" smtClean="0">
                                  <a:latin typeface="Cambria Math" panose="02040503050406030204" pitchFamily="18" charset="0"/>
                                </a:rPr>
                              </m:ctrlPr>
                            </m:sSupPr>
                            <m:e>
                              <m:r>
                                <a:rPr lang="en-US" b="0" i="1" smtClean="0">
                                  <a:latin typeface="Cambria Math" panose="02040503050406030204" pitchFamily="18" charset="0"/>
                                </a:rPr>
                                <m:t>30</m:t>
                              </m:r>
                            </m:e>
                            <m:sup>
                              <m:r>
                                <a:rPr lang="en-US" b="0" i="1" smtClean="0">
                                  <a:latin typeface="Cambria Math" panose="02040503050406030204" pitchFamily="18" charset="0"/>
                                </a:rPr>
                                <m:t>∘</m:t>
                              </m:r>
                            </m:sup>
                          </m:sSup>
                        </m:sup>
                      </m:sSup>
                    </m:oMath>
                  </m:oMathPara>
                </a14:m>
                <a:endParaRPr lang="en-US" b="1" dirty="0"/>
              </a:p>
            </p:txBody>
          </p:sp>
        </mc:Choice>
        <mc:Fallback xmlns="">
          <p:sp>
            <p:nvSpPr>
              <p:cNvPr id="10" name="TextBox 9">
                <a:extLst>
                  <a:ext uri="{FF2B5EF4-FFF2-40B4-BE49-F238E27FC236}">
                    <a16:creationId xmlns:a16="http://schemas.microsoft.com/office/drawing/2014/main" id="{0A08B862-1E05-0B41-A909-31DBC234829A}"/>
                  </a:ext>
                </a:extLst>
              </p:cNvPr>
              <p:cNvSpPr txBox="1">
                <a:spLocks noRot="1" noChangeAspect="1" noMove="1" noResize="1" noEditPoints="1" noAdjustHandles="1" noChangeArrowheads="1" noChangeShapeType="1" noTextEdit="1"/>
              </p:cNvSpPr>
              <p:nvPr/>
            </p:nvSpPr>
            <p:spPr>
              <a:xfrm>
                <a:off x="3441844" y="2592142"/>
                <a:ext cx="2476383" cy="412870"/>
              </a:xfrm>
              <a:prstGeom prst="rect">
                <a:avLst/>
              </a:prstGeom>
              <a:blipFill>
                <a:blip r:embed="rId3"/>
                <a:stretch>
                  <a:fillRect l="-255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EACC337-E55B-BC45-94D0-108F05FC275D}"/>
                  </a:ext>
                </a:extLst>
              </p:cNvPr>
              <p:cNvSpPr/>
              <p:nvPr/>
            </p:nvSpPr>
            <p:spPr>
              <a:xfrm>
                <a:off x="6063952" y="4170904"/>
                <a:ext cx="69090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a:solidFill>
                                <a:srgbClr val="00B050"/>
                              </a:solidFill>
                              <a:latin typeface="Cambria Math" panose="02040503050406030204" pitchFamily="18" charset="0"/>
                            </a:rPr>
                            <m:t>𝑽</m:t>
                          </m:r>
                        </m:e>
                        <m:sub>
                          <m:r>
                            <a:rPr lang="en-US" b="1" i="1">
                              <a:solidFill>
                                <a:srgbClr val="00B050"/>
                              </a:solidFill>
                              <a:latin typeface="Cambria Math" panose="02040503050406030204" pitchFamily="18" charset="0"/>
                            </a:rPr>
                            <m:t>𝑳𝑳</m:t>
                          </m:r>
                        </m:sub>
                      </m:sSub>
                    </m:oMath>
                  </m:oMathPara>
                </a14:m>
                <a:endParaRPr lang="en-US" dirty="0">
                  <a:solidFill>
                    <a:srgbClr val="00B050"/>
                  </a:solidFill>
                  <a:latin typeface="CMSS10"/>
                </a:endParaRPr>
              </a:p>
            </p:txBody>
          </p:sp>
        </mc:Choice>
        <mc:Fallback xmlns="">
          <p:sp>
            <p:nvSpPr>
              <p:cNvPr id="11" name="Rectangle 10">
                <a:extLst>
                  <a:ext uri="{FF2B5EF4-FFF2-40B4-BE49-F238E27FC236}">
                    <a16:creationId xmlns:a16="http://schemas.microsoft.com/office/drawing/2014/main" id="{CEACC337-E55B-BC45-94D0-108F05FC275D}"/>
                  </a:ext>
                </a:extLst>
              </p:cNvPr>
              <p:cNvSpPr>
                <a:spLocks noRot="1" noChangeAspect="1" noMove="1" noResize="1" noEditPoints="1" noAdjustHandles="1" noChangeArrowheads="1" noChangeShapeType="1" noTextEdit="1"/>
              </p:cNvSpPr>
              <p:nvPr/>
            </p:nvSpPr>
            <p:spPr>
              <a:xfrm>
                <a:off x="6063952" y="4170904"/>
                <a:ext cx="690906" cy="461665"/>
              </a:xfrm>
              <a:prstGeom prst="rect">
                <a:avLst/>
              </a:prstGeom>
              <a:blipFill>
                <a:blip r:embed="rId4"/>
                <a:stretch>
                  <a:fillRect b="-5405"/>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9E82B8BF-50FB-444C-B7CE-62B4508503EC}"/>
              </a:ext>
            </a:extLst>
          </p:cNvPr>
          <p:cNvCxnSpPr/>
          <p:nvPr/>
        </p:nvCxnSpPr>
        <p:spPr bwMode="auto">
          <a:xfrm>
            <a:off x="4513009" y="3891975"/>
            <a:ext cx="0" cy="27374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BD01C591-87AA-8040-8B63-83EF7B377F10}"/>
              </a:ext>
            </a:extLst>
          </p:cNvPr>
          <p:cNvCxnSpPr>
            <a:cxnSpLocks/>
          </p:cNvCxnSpPr>
          <p:nvPr/>
        </p:nvCxnSpPr>
        <p:spPr bwMode="auto">
          <a:xfrm flipH="1">
            <a:off x="2816268" y="5240457"/>
            <a:ext cx="346705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Arrow Connector 14">
            <a:extLst>
              <a:ext uri="{FF2B5EF4-FFF2-40B4-BE49-F238E27FC236}">
                <a16:creationId xmlns:a16="http://schemas.microsoft.com/office/drawing/2014/main" id="{8620F5AD-97E4-AC47-9699-3FD8F9CB2E8F}"/>
              </a:ext>
            </a:extLst>
          </p:cNvPr>
          <p:cNvCxnSpPr>
            <a:cxnSpLocks/>
          </p:cNvCxnSpPr>
          <p:nvPr/>
        </p:nvCxnSpPr>
        <p:spPr bwMode="auto">
          <a:xfrm>
            <a:off x="4513009" y="5240457"/>
            <a:ext cx="1086407" cy="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79A60431-5017-D041-A48D-3257AAA31D81}"/>
              </a:ext>
            </a:extLst>
          </p:cNvPr>
          <p:cNvCxnSpPr>
            <a:cxnSpLocks/>
          </p:cNvCxnSpPr>
          <p:nvPr/>
        </p:nvCxnSpPr>
        <p:spPr bwMode="auto">
          <a:xfrm flipV="1">
            <a:off x="4513008" y="4633645"/>
            <a:ext cx="1610390" cy="605736"/>
          </a:xfrm>
          <a:prstGeom prst="straightConnector1">
            <a:avLst/>
          </a:prstGeom>
          <a:solidFill>
            <a:schemeClr val="accent1"/>
          </a:solidFill>
          <a:ln w="57150" cap="flat" cmpd="sng" algn="ctr">
            <a:solidFill>
              <a:srgbClr val="00B05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77EBF21-F8A4-644A-AC75-EFED9920AB9E}"/>
                  </a:ext>
                </a:extLst>
              </p:cNvPr>
              <p:cNvSpPr/>
              <p:nvPr/>
            </p:nvSpPr>
            <p:spPr>
              <a:xfrm>
                <a:off x="5508957" y="5239381"/>
                <a:ext cx="690906"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𝑽</m:t>
                          </m:r>
                        </m:e>
                        <m:sub>
                          <m:r>
                            <a:rPr lang="en-US" b="1" i="1">
                              <a:solidFill>
                                <a:srgbClr val="FF0000"/>
                              </a:solidFill>
                              <a:latin typeface="Cambria Math" panose="02040503050406030204" pitchFamily="18" charset="0"/>
                            </a:rPr>
                            <m:t>𝑳</m:t>
                          </m:r>
                          <m:r>
                            <a:rPr lang="en-US" b="1" i="1" smtClean="0">
                              <a:solidFill>
                                <a:srgbClr val="FF0000"/>
                              </a:solidFill>
                              <a:latin typeface="Cambria Math" panose="02040503050406030204" pitchFamily="18" charset="0"/>
                            </a:rPr>
                            <m:t>𝑵</m:t>
                          </m:r>
                        </m:sub>
                      </m:sSub>
                    </m:oMath>
                  </m:oMathPara>
                </a14:m>
                <a:endParaRPr lang="en-US" dirty="0">
                  <a:solidFill>
                    <a:srgbClr val="FF0000"/>
                  </a:solidFill>
                  <a:latin typeface="CMSS10"/>
                </a:endParaRPr>
              </a:p>
            </p:txBody>
          </p:sp>
        </mc:Choice>
        <mc:Fallback xmlns="">
          <p:sp>
            <p:nvSpPr>
              <p:cNvPr id="22" name="Rectangle 21">
                <a:extLst>
                  <a:ext uri="{FF2B5EF4-FFF2-40B4-BE49-F238E27FC236}">
                    <a16:creationId xmlns:a16="http://schemas.microsoft.com/office/drawing/2014/main" id="{477EBF21-F8A4-644A-AC75-EFED9920AB9E}"/>
                  </a:ext>
                </a:extLst>
              </p:cNvPr>
              <p:cNvSpPr>
                <a:spLocks noRot="1" noChangeAspect="1" noMove="1" noResize="1" noEditPoints="1" noAdjustHandles="1" noChangeArrowheads="1" noChangeShapeType="1" noTextEdit="1"/>
              </p:cNvSpPr>
              <p:nvPr/>
            </p:nvSpPr>
            <p:spPr>
              <a:xfrm>
                <a:off x="5508957" y="5239381"/>
                <a:ext cx="690906" cy="461665"/>
              </a:xfrm>
              <a:prstGeom prst="rect">
                <a:avLst/>
              </a:prstGeom>
              <a:blipFill>
                <a:blip r:embed="rId5"/>
                <a:stretch>
                  <a:fillRect l="-1786" b="-5405"/>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E6A045BE-9E0A-BD48-B1A7-82D0FD48C34C}"/>
              </a:ext>
            </a:extLst>
          </p:cNvPr>
          <p:cNvSpPr/>
          <p:nvPr/>
        </p:nvSpPr>
        <p:spPr>
          <a:xfrm>
            <a:off x="184912" y="3599432"/>
            <a:ext cx="1182760" cy="461665"/>
          </a:xfrm>
          <a:prstGeom prst="rect">
            <a:avLst/>
          </a:prstGeom>
        </p:spPr>
        <p:txBody>
          <a:bodyPr wrap="none">
            <a:spAutoFit/>
          </a:bodyPr>
          <a:lstStyle/>
          <a:p>
            <a:r>
              <a:rPr lang="en-US" b="1" dirty="0">
                <a:latin typeface="CMSS10"/>
              </a:rPr>
              <a:t>Phasors</a:t>
            </a:r>
            <a:endParaRPr lang="en-US" b="1" dirty="0"/>
          </a:p>
        </p:txBody>
      </p:sp>
    </p:spTree>
    <p:extLst>
      <p:ext uri="{BB962C8B-B14F-4D97-AF65-F5344CB8AC3E}">
        <p14:creationId xmlns:p14="http://schemas.microsoft.com/office/powerpoint/2010/main" val="314630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11</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3560590" cy="492443"/>
          </a:xfrm>
          <a:prstGeom prst="rect">
            <a:avLst/>
          </a:prstGeom>
        </p:spPr>
        <p:txBody>
          <a:bodyPr wrap="none">
            <a:spAutoFit/>
          </a:bodyPr>
          <a:lstStyle/>
          <a:p>
            <a:r>
              <a:rPr lang="en-US" sz="2600" b="1" kern="0" dirty="0">
                <a:solidFill>
                  <a:srgbClr val="948151"/>
                </a:solidFill>
                <a:ea typeface="ＭＳ Ｐゴシック"/>
              </a:rPr>
              <a:t>Three-phase circuits:</a:t>
            </a:r>
            <a:endParaRPr lang="en-US" dirty="0"/>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pic>
        <p:nvPicPr>
          <p:cNvPr id="2" name="Picture 1"/>
          <p:cNvPicPr>
            <a:picLocks noChangeAspect="1"/>
          </p:cNvPicPr>
          <p:nvPr/>
        </p:nvPicPr>
        <p:blipFill>
          <a:blip r:embed="rId3"/>
          <a:stretch>
            <a:fillRect/>
          </a:stretch>
        </p:blipFill>
        <p:spPr>
          <a:xfrm>
            <a:off x="465511" y="1742704"/>
            <a:ext cx="7645197" cy="3772080"/>
          </a:xfrm>
          <a:prstGeom prst="rect">
            <a:avLst/>
          </a:prstGeom>
        </p:spPr>
      </p:pic>
    </p:spTree>
    <p:extLst>
      <p:ext uri="{BB962C8B-B14F-4D97-AF65-F5344CB8AC3E}">
        <p14:creationId xmlns:p14="http://schemas.microsoft.com/office/powerpoint/2010/main" val="3218056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12</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6" name="Rectangle 5"/>
          <p:cNvSpPr/>
          <p:nvPr/>
        </p:nvSpPr>
        <p:spPr>
          <a:xfrm>
            <a:off x="143956" y="1384218"/>
            <a:ext cx="8738107" cy="461665"/>
          </a:xfrm>
          <a:prstGeom prst="rect">
            <a:avLst/>
          </a:prstGeom>
        </p:spPr>
        <p:txBody>
          <a:bodyPr wrap="square">
            <a:spAutoFit/>
          </a:bodyPr>
          <a:lstStyle/>
          <a:p>
            <a:r>
              <a:rPr lang="en-US" dirty="0">
                <a:latin typeface="CMSS10"/>
              </a:rPr>
              <a:t>Power calculations in balanced three-phase circuits</a:t>
            </a:r>
          </a:p>
        </p:txBody>
      </p:sp>
      <p:sp>
        <p:nvSpPr>
          <p:cNvPr id="7" name="Rectangle 6">
            <a:extLst>
              <a:ext uri="{FF2B5EF4-FFF2-40B4-BE49-F238E27FC236}">
                <a16:creationId xmlns:a16="http://schemas.microsoft.com/office/drawing/2014/main" id="{AAF72ACF-9BD7-BD47-A018-FCCBF4BDA9D0}"/>
              </a:ext>
            </a:extLst>
          </p:cNvPr>
          <p:cNvSpPr/>
          <p:nvPr/>
        </p:nvSpPr>
        <p:spPr>
          <a:xfrm>
            <a:off x="184912" y="902222"/>
            <a:ext cx="3560590" cy="492443"/>
          </a:xfrm>
          <a:prstGeom prst="rect">
            <a:avLst/>
          </a:prstGeom>
        </p:spPr>
        <p:txBody>
          <a:bodyPr wrap="none">
            <a:spAutoFit/>
          </a:bodyPr>
          <a:lstStyle/>
          <a:p>
            <a:r>
              <a:rPr lang="en-US" sz="2600" b="1" kern="0" dirty="0">
                <a:solidFill>
                  <a:srgbClr val="948151"/>
                </a:solidFill>
                <a:ea typeface="ＭＳ Ｐゴシック"/>
              </a:rPr>
              <a:t>Three-phase circuits:</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798B7C8-25BE-7B46-B867-4DD2A43130E0}"/>
                  </a:ext>
                </a:extLst>
              </p:cNvPr>
              <p:cNvSpPr txBox="1"/>
              <p:nvPr/>
            </p:nvSpPr>
            <p:spPr>
              <a:xfrm>
                <a:off x="3051424" y="2192920"/>
                <a:ext cx="1984454" cy="454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r>
                            <a:rPr lang="en-US" b="0" i="1" smtClean="0">
                              <a:latin typeface="Cambria Math" panose="02040503050406030204" pitchFamily="18" charset="0"/>
                            </a:rPr>
                            <m:t>𝜙</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m:t>
                          </m:r>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𝐿𝐿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sub>
                      </m:sSub>
                    </m:oMath>
                  </m:oMathPara>
                </a14:m>
                <a:endParaRPr lang="en-US" dirty="0"/>
              </a:p>
            </p:txBody>
          </p:sp>
        </mc:Choice>
        <mc:Fallback xmlns="">
          <p:sp>
            <p:nvSpPr>
              <p:cNvPr id="2" name="TextBox 1">
                <a:extLst>
                  <a:ext uri="{FF2B5EF4-FFF2-40B4-BE49-F238E27FC236}">
                    <a16:creationId xmlns:a16="http://schemas.microsoft.com/office/drawing/2014/main" id="{E798B7C8-25BE-7B46-B867-4DD2A43130E0}"/>
                  </a:ext>
                </a:extLst>
              </p:cNvPr>
              <p:cNvSpPr txBox="1">
                <a:spLocks noRot="1" noChangeAspect="1" noMove="1" noResize="1" noEditPoints="1" noAdjustHandles="1" noChangeArrowheads="1" noChangeShapeType="1" noTextEdit="1"/>
              </p:cNvSpPr>
              <p:nvPr/>
            </p:nvSpPr>
            <p:spPr>
              <a:xfrm>
                <a:off x="3051424" y="2192920"/>
                <a:ext cx="1984454" cy="454292"/>
              </a:xfrm>
              <a:prstGeom prst="rect">
                <a:avLst/>
              </a:prstGeom>
              <a:blipFill>
                <a:blip r:embed="rId3"/>
                <a:stretch>
                  <a:fillRect l="-2548"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A08B862-1E05-0B41-A909-31DBC234829A}"/>
                  </a:ext>
                </a:extLst>
              </p:cNvPr>
              <p:cNvSpPr txBox="1"/>
              <p:nvPr/>
            </p:nvSpPr>
            <p:spPr>
              <a:xfrm>
                <a:off x="2794571" y="3230100"/>
                <a:ext cx="2709716" cy="454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3</m:t>
                          </m:r>
                          <m:r>
                            <a:rPr lang="en-US" b="0" i="1" smtClean="0">
                              <a:latin typeface="Cambria Math" panose="02040503050406030204" pitchFamily="18" charset="0"/>
                            </a:rPr>
                            <m:t>𝜙</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m:t>
                          </m:r>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𝐿𝐿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𝜃</m:t>
                          </m:r>
                        </m:e>
                      </m:func>
                    </m:oMath>
                  </m:oMathPara>
                </a14:m>
                <a:endParaRPr lang="en-US" dirty="0"/>
              </a:p>
            </p:txBody>
          </p:sp>
        </mc:Choice>
        <mc:Fallback xmlns="">
          <p:sp>
            <p:nvSpPr>
              <p:cNvPr id="10" name="TextBox 9">
                <a:extLst>
                  <a:ext uri="{FF2B5EF4-FFF2-40B4-BE49-F238E27FC236}">
                    <a16:creationId xmlns:a16="http://schemas.microsoft.com/office/drawing/2014/main" id="{0A08B862-1E05-0B41-A909-31DBC234829A}"/>
                  </a:ext>
                </a:extLst>
              </p:cNvPr>
              <p:cNvSpPr txBox="1">
                <a:spLocks noRot="1" noChangeAspect="1" noMove="1" noResize="1" noEditPoints="1" noAdjustHandles="1" noChangeArrowheads="1" noChangeShapeType="1" noTextEdit="1"/>
              </p:cNvSpPr>
              <p:nvPr/>
            </p:nvSpPr>
            <p:spPr>
              <a:xfrm>
                <a:off x="2794571" y="3230100"/>
                <a:ext cx="2709716" cy="454292"/>
              </a:xfrm>
              <a:prstGeom prst="rect">
                <a:avLst/>
              </a:prstGeom>
              <a:blipFill>
                <a:blip r:embed="rId4"/>
                <a:stretch>
                  <a:fillRect l="-1395" r="-139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1D04614-B9A6-9741-983D-4A7F6CCC9E46}"/>
                  </a:ext>
                </a:extLst>
              </p:cNvPr>
              <p:cNvSpPr/>
              <p:nvPr/>
            </p:nvSpPr>
            <p:spPr>
              <a:xfrm>
                <a:off x="2794571" y="4340948"/>
                <a:ext cx="2935354" cy="5466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i="1">
                              <a:latin typeface="Cambria Math" panose="02040503050406030204" pitchFamily="18" charset="0"/>
                            </a:rPr>
                            <m:t>3</m:t>
                          </m:r>
                          <m:r>
                            <a:rPr lang="en-US" i="1">
                              <a:latin typeface="Cambria Math" panose="02040503050406030204" pitchFamily="18" charset="0"/>
                            </a:rPr>
                            <m:t>𝜙</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r>
                            <a:rPr lang="en-US" i="1">
                              <a:latin typeface="Cambria Math" panose="02040503050406030204" pitchFamily="18" charset="0"/>
                            </a:rPr>
                            <m:t>3</m:t>
                          </m:r>
                        </m:e>
                      </m:rad>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𝐿𝐿</m:t>
                          </m:r>
                        </m:sub>
                      </m:sSub>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𝐿</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𝜃</m:t>
                          </m:r>
                        </m:e>
                      </m:func>
                    </m:oMath>
                  </m:oMathPara>
                </a14:m>
                <a:endParaRPr lang="en-US" dirty="0"/>
              </a:p>
            </p:txBody>
          </p:sp>
        </mc:Choice>
        <mc:Fallback xmlns="">
          <p:sp>
            <p:nvSpPr>
              <p:cNvPr id="3" name="Rectangle 2">
                <a:extLst>
                  <a:ext uri="{FF2B5EF4-FFF2-40B4-BE49-F238E27FC236}">
                    <a16:creationId xmlns:a16="http://schemas.microsoft.com/office/drawing/2014/main" id="{D1D04614-B9A6-9741-983D-4A7F6CCC9E46}"/>
                  </a:ext>
                </a:extLst>
              </p:cNvPr>
              <p:cNvSpPr>
                <a:spLocks noRot="1" noChangeAspect="1" noMove="1" noResize="1" noEditPoints="1" noAdjustHandles="1" noChangeArrowheads="1" noChangeShapeType="1" noTextEdit="1"/>
              </p:cNvSpPr>
              <p:nvPr/>
            </p:nvSpPr>
            <p:spPr>
              <a:xfrm>
                <a:off x="2794571" y="4340948"/>
                <a:ext cx="2935354" cy="546625"/>
              </a:xfrm>
              <a:prstGeom prst="rect">
                <a:avLst/>
              </a:prstGeom>
              <a:blipFill>
                <a:blip r:embed="rId5"/>
                <a:stretch>
                  <a:fillRect b="-11364"/>
                </a:stretch>
              </a:blipFill>
            </p:spPr>
            <p:txBody>
              <a:bodyPr/>
              <a:lstStyle/>
              <a:p>
                <a:r>
                  <a:rPr lang="en-US">
                    <a:noFill/>
                  </a:rPr>
                  <a:t> </a:t>
                </a:r>
              </a:p>
            </p:txBody>
          </p:sp>
        </mc:Fallback>
      </mc:AlternateContent>
    </p:spTree>
    <p:extLst>
      <p:ext uri="{BB962C8B-B14F-4D97-AF65-F5344CB8AC3E}">
        <p14:creationId xmlns:p14="http://schemas.microsoft.com/office/powerpoint/2010/main" val="2784791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13</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6" name="Rectangle 5"/>
          <p:cNvSpPr/>
          <p:nvPr/>
        </p:nvSpPr>
        <p:spPr>
          <a:xfrm>
            <a:off x="143956" y="1384218"/>
            <a:ext cx="8738107" cy="1569660"/>
          </a:xfrm>
          <a:prstGeom prst="rect">
            <a:avLst/>
          </a:prstGeom>
        </p:spPr>
        <p:txBody>
          <a:bodyPr wrap="square">
            <a:spAutoFit/>
          </a:bodyPr>
          <a:lstStyle/>
          <a:p>
            <a:r>
              <a:rPr lang="en-US" dirty="0">
                <a:latin typeface="CMSS10"/>
              </a:rPr>
              <a:t>A three-phase delta connected 10 kVA, 480 V, 0.9 pf lagging, load is fed from a generator through a 1 ohm transmission line. If this load is operating at </a:t>
            </a:r>
            <a:r>
              <a:rPr lang="en-US" b="1" dirty="0">
                <a:latin typeface="CMSS10"/>
              </a:rPr>
              <a:t>rated</a:t>
            </a:r>
            <a:r>
              <a:rPr lang="en-US" dirty="0">
                <a:latin typeface="CMSS10"/>
              </a:rPr>
              <a:t> conditions, find the line-to-line and line-to-neutral voltages of the generator. </a:t>
            </a:r>
          </a:p>
        </p:txBody>
      </p:sp>
      <p:sp>
        <p:nvSpPr>
          <p:cNvPr id="7" name="Rectangle 6">
            <a:extLst>
              <a:ext uri="{FF2B5EF4-FFF2-40B4-BE49-F238E27FC236}">
                <a16:creationId xmlns:a16="http://schemas.microsoft.com/office/drawing/2014/main" id="{AAF72ACF-9BD7-BD47-A018-FCCBF4BDA9D0}"/>
              </a:ext>
            </a:extLst>
          </p:cNvPr>
          <p:cNvSpPr/>
          <p:nvPr/>
        </p:nvSpPr>
        <p:spPr>
          <a:xfrm>
            <a:off x="184912" y="902222"/>
            <a:ext cx="3560590" cy="492443"/>
          </a:xfrm>
          <a:prstGeom prst="rect">
            <a:avLst/>
          </a:prstGeom>
        </p:spPr>
        <p:txBody>
          <a:bodyPr wrap="none">
            <a:spAutoFit/>
          </a:bodyPr>
          <a:lstStyle/>
          <a:p>
            <a:r>
              <a:rPr lang="en-US" sz="2600" b="1" kern="0" dirty="0">
                <a:solidFill>
                  <a:srgbClr val="948151"/>
                </a:solidFill>
                <a:ea typeface="ＭＳ Ｐゴシック"/>
              </a:rPr>
              <a:t>Three-phase circuits:</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DD0B585-9ECD-F54A-B4FD-8CE70714FCD4}"/>
                  </a:ext>
                </a:extLst>
              </p:cNvPr>
              <p:cNvSpPr txBox="1"/>
              <p:nvPr/>
            </p:nvSpPr>
            <p:spPr>
              <a:xfrm>
                <a:off x="534256" y="3102216"/>
                <a:ext cx="7685070" cy="3527184"/>
              </a:xfrm>
              <a:prstGeom prst="rect">
                <a:avLst/>
              </a:prstGeom>
              <a:noFill/>
            </p:spPr>
            <p:txBody>
              <a:bodyPr wrap="square" rtlCol="0">
                <a:spAutoFit/>
              </a:bodyPr>
              <a:lstStyle/>
              <a:p>
                <a:r>
                  <a:rPr lang="en-US" b="1" dirty="0"/>
                  <a:t>Solution:</a:t>
                </a:r>
              </a:p>
              <a:p>
                <a:endParaRPr lang="en-US" b="1"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𝑙𝑜𝑎𝑑</m:t>
                          </m:r>
                          <m:r>
                            <a:rPr lang="en-US" b="0" i="1" smtClean="0">
                              <a:latin typeface="Cambria Math" panose="02040503050406030204" pitchFamily="18" charset="0"/>
                            </a:rPr>
                            <m:t> </m:t>
                          </m:r>
                          <m:r>
                            <a:rPr lang="en-US" b="0" i="1" smtClean="0">
                              <a:latin typeface="Cambria Math" panose="02040503050406030204" pitchFamily="18" charset="0"/>
                            </a:rPr>
                            <m:t>𝐿𝐿</m:t>
                          </m:r>
                          <m:r>
                            <a:rPr lang="en-US" b="0" i="1" smtClean="0">
                              <a:latin typeface="Cambria Math" panose="02040503050406030204" pitchFamily="18" charset="0"/>
                            </a:rPr>
                            <m:t> </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𝑟𝑎𝑡𝑒𝑑</m:t>
                          </m:r>
                        </m:sub>
                      </m:sSub>
                      <m:r>
                        <a:rPr lang="en-US" b="0" i="1" smtClean="0">
                          <a:latin typeface="Cambria Math" panose="02040503050406030204" pitchFamily="18" charset="0"/>
                        </a:rPr>
                        <m:t>=480 </m:t>
                      </m:r>
                      <m:r>
                        <a:rPr lang="en-US" b="0" i="1" smtClean="0">
                          <a:latin typeface="Cambria Math" panose="02040503050406030204" pitchFamily="18" charset="0"/>
                        </a:rPr>
                        <m:t>𝑉</m:t>
                      </m:r>
                    </m:oMath>
                  </m:oMathPara>
                </a14:m>
                <a:endParaRPr lang="en-US" b="0" dirty="0"/>
              </a:p>
              <a:p>
                <a:endParaRPr lang="en-US"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r>
                            <a:rPr lang="en-US" b="0" i="1" smtClean="0">
                              <a:latin typeface="Cambria Math" panose="02040503050406030204" pitchFamily="18" charset="0"/>
                            </a:rPr>
                            <m:t> </m:t>
                          </m:r>
                          <m:r>
                            <a:rPr lang="en-US" b="0" i="1" smtClean="0">
                              <a:latin typeface="Cambria Math" panose="02040503050406030204" pitchFamily="18" charset="0"/>
                            </a:rPr>
                            <m:t>𝑟𝑎𝑡𝑒𝑑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r>
                                <a:rPr lang="en-US" b="0" i="1" smtClean="0">
                                  <a:latin typeface="Cambria Math" panose="02040503050406030204" pitchFamily="18" charset="0"/>
                                </a:rPr>
                                <m:t>𝜙</m:t>
                              </m:r>
                              <m:r>
                                <a:rPr lang="en-US" b="0" i="1" smtClean="0">
                                  <a:latin typeface="Cambria Math" panose="02040503050406030204" pitchFamily="18" charset="0"/>
                                </a:rPr>
                                <m:t> </m:t>
                              </m:r>
                              <m:r>
                                <a:rPr lang="en-US" b="0" i="1" smtClean="0">
                                  <a:latin typeface="Cambria Math" panose="02040503050406030204" pitchFamily="18" charset="0"/>
                                </a:rPr>
                                <m:t>𝑟𝑎𝑡𝑒𝑑</m:t>
                              </m:r>
                            </m:sub>
                          </m:sSub>
                        </m:num>
                        <m:den>
                          <m:sSub>
                            <m:sSubPr>
                              <m:ctrlPr>
                                <a:rPr lang="en-US" i="1">
                                  <a:latin typeface="Cambria Math" panose="02040503050406030204" pitchFamily="18" charset="0"/>
                                </a:rPr>
                              </m:ctrlPr>
                            </m:sSubPr>
                            <m:e>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m:t>
                                  </m:r>
                                </m:e>
                              </m:rad>
                              <m:r>
                                <a:rPr lang="en-US" b="0" i="1" smtClean="0">
                                  <a:latin typeface="Cambria Math" panose="02040503050406030204" pitchFamily="18" charset="0"/>
                                </a:rPr>
                                <m:t> </m:t>
                              </m:r>
                              <m:r>
                                <a:rPr lang="en-US" i="1">
                                  <a:latin typeface="Cambria Math" panose="02040503050406030204" pitchFamily="18" charset="0"/>
                                </a:rPr>
                                <m:t>𝑉</m:t>
                              </m:r>
                            </m:e>
                            <m:sub>
                              <m:r>
                                <a:rPr lang="en-US" i="1">
                                  <a:latin typeface="Cambria Math" panose="02040503050406030204" pitchFamily="18" charset="0"/>
                                </a:rPr>
                                <m:t>𝐿𝐿</m:t>
                              </m:r>
                              <m:r>
                                <a:rPr lang="en-US" i="1">
                                  <a:latin typeface="Cambria Math" panose="02040503050406030204" pitchFamily="18" charset="0"/>
                                </a:rPr>
                                <m:t> </m:t>
                              </m:r>
                              <m:r>
                                <a:rPr lang="en-US" i="1">
                                  <a:latin typeface="Cambria Math" panose="02040503050406030204" pitchFamily="18" charset="0"/>
                                </a:rPr>
                                <m:t>𝑟𝑎𝑡𝑒𝑑</m:t>
                              </m:r>
                            </m:sub>
                          </m:sSub>
                        </m:den>
                      </m:f>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m:t>
                              </m:r>
                            </m:e>
                          </m:rad>
                          <m:r>
                            <a:rPr lang="en-US" b="0" i="1" smtClean="0">
                              <a:latin typeface="Cambria Math" panose="02040503050406030204" pitchFamily="18" charset="0"/>
                            </a:rPr>
                            <m:t>⋅480</m:t>
                          </m:r>
                        </m:den>
                      </m:f>
                      <m:r>
                        <a:rPr lang="en-US" b="0" i="1" smtClean="0">
                          <a:latin typeface="Cambria Math" panose="02040503050406030204" pitchFamily="18" charset="0"/>
                        </a:rPr>
                        <m:t>=12 </m:t>
                      </m:r>
                      <m:r>
                        <a:rPr lang="en-US" b="0" i="1" smtClean="0">
                          <a:latin typeface="Cambria Math" panose="02040503050406030204" pitchFamily="18" charset="0"/>
                        </a:rPr>
                        <m:t>𝐴</m:t>
                      </m:r>
                    </m:oMath>
                  </m:oMathPara>
                </a14:m>
                <a:endParaRPr lang="en-US" dirty="0"/>
              </a:p>
              <a:p>
                <a:pPr algn="ctr"/>
                <a:endParaRPr lang="en-US" dirty="0"/>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a:rPr lang="en-US" b="0" i="0" smtClean="0">
                                  <a:latin typeface="Cambria Math" panose="02040503050406030204" pitchFamily="18" charset="0"/>
                                </a:rPr>
                                <m:t>−</m:t>
                              </m:r>
                              <m:r>
                                <m:rPr>
                                  <m:sty m:val="p"/>
                                </m:rPr>
                                <a:rPr lang="en-US" b="0" i="0" smtClean="0">
                                  <a:latin typeface="Cambria Math" panose="02040503050406030204" pitchFamily="18" charset="0"/>
                                </a:rPr>
                                <m:t>cos</m:t>
                              </m:r>
                            </m:e>
                            <m:sup>
                              <m:r>
                                <a:rPr lang="en-US" b="0" i="1" smtClean="0">
                                  <a:latin typeface="Cambria Math" panose="02040503050406030204" pitchFamily="18" charset="0"/>
                                </a:rPr>
                                <m:t>−1</m:t>
                              </m:r>
                            </m:sup>
                          </m:sSup>
                        </m:fName>
                        <m:e>
                          <m:r>
                            <a:rPr lang="en-US" b="0" i="1" smtClean="0">
                              <a:latin typeface="Cambria Math" panose="02040503050406030204" pitchFamily="18" charset="0"/>
                            </a:rPr>
                            <m:t>0.9</m:t>
                          </m:r>
                        </m:e>
                      </m:func>
                      <m:r>
                        <a:rPr lang="en-US" b="0" i="1" smtClean="0">
                          <a:latin typeface="Cambria Math" panose="02040503050406030204" pitchFamily="18" charset="0"/>
                        </a:rPr>
                        <m:t>=−25.8</m:t>
                      </m:r>
                    </m:oMath>
                  </m:oMathPara>
                </a14:m>
                <a:endParaRPr lang="en-US" dirty="0"/>
              </a:p>
              <a:p>
                <a:pPr algn="ctr"/>
                <a:endParaRPr lang="en-US" dirty="0"/>
              </a:p>
            </p:txBody>
          </p:sp>
        </mc:Choice>
        <mc:Fallback xmlns="">
          <p:sp>
            <p:nvSpPr>
              <p:cNvPr id="2" name="TextBox 1">
                <a:extLst>
                  <a:ext uri="{FF2B5EF4-FFF2-40B4-BE49-F238E27FC236}">
                    <a16:creationId xmlns:a16="http://schemas.microsoft.com/office/drawing/2014/main" id="{7DD0B585-9ECD-F54A-B4FD-8CE70714FCD4}"/>
                  </a:ext>
                </a:extLst>
              </p:cNvPr>
              <p:cNvSpPr txBox="1">
                <a:spLocks noRot="1" noChangeAspect="1" noMove="1" noResize="1" noEditPoints="1" noAdjustHandles="1" noChangeArrowheads="1" noChangeShapeType="1" noTextEdit="1"/>
              </p:cNvSpPr>
              <p:nvPr/>
            </p:nvSpPr>
            <p:spPr>
              <a:xfrm>
                <a:off x="534256" y="3102216"/>
                <a:ext cx="7685070" cy="3527184"/>
              </a:xfrm>
              <a:prstGeom prst="rect">
                <a:avLst/>
              </a:prstGeom>
              <a:blipFill>
                <a:blip r:embed="rId3"/>
                <a:stretch>
                  <a:fillRect l="-1320" t="-1434"/>
                </a:stretch>
              </a:blipFill>
            </p:spPr>
            <p:txBody>
              <a:bodyPr/>
              <a:lstStyle/>
              <a:p>
                <a:r>
                  <a:rPr lang="en-US">
                    <a:noFill/>
                  </a:rPr>
                  <a:t> </a:t>
                </a:r>
              </a:p>
            </p:txBody>
          </p:sp>
        </mc:Fallback>
      </mc:AlternateContent>
    </p:spTree>
    <p:extLst>
      <p:ext uri="{BB962C8B-B14F-4D97-AF65-F5344CB8AC3E}">
        <p14:creationId xmlns:p14="http://schemas.microsoft.com/office/powerpoint/2010/main" val="127191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14</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6">
            <a:extLst>
              <a:ext uri="{FF2B5EF4-FFF2-40B4-BE49-F238E27FC236}">
                <a16:creationId xmlns:a16="http://schemas.microsoft.com/office/drawing/2014/main" id="{AAF72ACF-9BD7-BD47-A018-FCCBF4BDA9D0}"/>
              </a:ext>
            </a:extLst>
          </p:cNvPr>
          <p:cNvSpPr/>
          <p:nvPr/>
        </p:nvSpPr>
        <p:spPr>
          <a:xfrm>
            <a:off x="184912" y="902222"/>
            <a:ext cx="3560590" cy="492443"/>
          </a:xfrm>
          <a:prstGeom prst="rect">
            <a:avLst/>
          </a:prstGeom>
        </p:spPr>
        <p:txBody>
          <a:bodyPr wrap="none">
            <a:spAutoFit/>
          </a:bodyPr>
          <a:lstStyle/>
          <a:p>
            <a:r>
              <a:rPr lang="en-US" sz="2600" b="1" kern="0" dirty="0">
                <a:solidFill>
                  <a:srgbClr val="948151"/>
                </a:solidFill>
                <a:ea typeface="ＭＳ Ｐゴシック"/>
              </a:rPr>
              <a:t>Three-phase circuits:</a:t>
            </a:r>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DD0B585-9ECD-F54A-B4FD-8CE70714FCD4}"/>
                  </a:ext>
                </a:extLst>
              </p:cNvPr>
              <p:cNvSpPr txBox="1"/>
              <p:nvPr/>
            </p:nvSpPr>
            <p:spPr>
              <a:xfrm>
                <a:off x="318499" y="1436808"/>
                <a:ext cx="7685070" cy="3604192"/>
              </a:xfrm>
              <a:prstGeom prst="rect">
                <a:avLst/>
              </a:prstGeom>
              <a:noFill/>
            </p:spPr>
            <p:txBody>
              <a:bodyPr wrap="square" rtlCol="0">
                <a:spAutoFit/>
              </a:bodyPr>
              <a:lstStyle/>
              <a:p>
                <a:r>
                  <a:rPr lang="en-US" b="1" dirty="0"/>
                  <a:t>Solution:</a:t>
                </a:r>
              </a:p>
              <a:p>
                <a:endParaRPr lang="en-US" b="1"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𝑔𝑒𝑛</m:t>
                          </m:r>
                          <m:r>
                            <a:rPr lang="en-US" b="0" i="1" smtClean="0">
                              <a:latin typeface="Cambria Math" panose="02040503050406030204" pitchFamily="18" charset="0"/>
                            </a:rPr>
                            <m:t> </m:t>
                          </m:r>
                          <m:r>
                            <a:rPr lang="en-US" b="0" i="1" smtClean="0">
                              <a:latin typeface="Cambria Math" panose="02040503050406030204" pitchFamily="18" charset="0"/>
                            </a:rPr>
                            <m:t>𝐿𝑁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𝑙𝑜𝑎𝑑</m:t>
                          </m:r>
                          <m:r>
                            <a:rPr lang="en-US" b="0" i="1" smtClean="0">
                              <a:latin typeface="Cambria Math" panose="02040503050406030204" pitchFamily="18" charset="0"/>
                            </a:rPr>
                            <m:t> </m:t>
                          </m:r>
                          <m:r>
                            <a:rPr lang="en-US" b="0" i="1" smtClean="0">
                              <a:latin typeface="Cambria Math" panose="02040503050406030204" pitchFamily="18" charset="0"/>
                            </a:rPr>
                            <m:t>𝐿𝑁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𝐿𝑖𝑛𝑒</m:t>
                          </m:r>
                        </m:sub>
                      </m:sSub>
                    </m:oMath>
                  </m:oMathPara>
                </a14:m>
                <a:endParaRPr lang="en-US" dirty="0"/>
              </a:p>
              <a:p>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𝑔𝑒𝑛</m:t>
                          </m:r>
                          <m:r>
                            <a:rPr lang="en-US" i="1">
                              <a:latin typeface="Cambria Math" panose="02040503050406030204" pitchFamily="18" charset="0"/>
                            </a:rPr>
                            <m:t> </m:t>
                          </m:r>
                          <m:r>
                            <a:rPr lang="en-US" i="1">
                              <a:latin typeface="Cambria Math" panose="02040503050406030204" pitchFamily="18" charset="0"/>
                            </a:rPr>
                            <m:t>𝐿𝑁</m:t>
                          </m:r>
                        </m:sub>
                      </m:sSub>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480</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m:t>
                              </m:r>
                            </m:e>
                          </m:rad>
                        </m:den>
                      </m:f>
                      <m:r>
                        <a:rPr lang="en-US" i="1">
                          <a:latin typeface="Cambria Math" panose="02040503050406030204" pitchFamily="18" charset="0"/>
                        </a:rPr>
                        <m:t>+</m:t>
                      </m:r>
                      <m:r>
                        <a:rPr lang="en-US" b="0" i="1" smtClean="0">
                          <a:latin typeface="Cambria Math" panose="02040503050406030204" pitchFamily="18" charset="0"/>
                        </a:rPr>
                        <m:t>12∠−25. 8⋅1=</m:t>
                      </m:r>
                      <m:r>
                        <m:rPr>
                          <m:nor/>
                        </m:rPr>
                        <a:rPr lang="en-US" dirty="0"/>
                        <m:t>28</m:t>
                      </m:r>
                      <m:r>
                        <a:rPr lang="en-US" b="0" i="1" dirty="0" smtClean="0">
                          <a:latin typeface="Cambria Math" panose="02040503050406030204" pitchFamily="18" charset="0"/>
                        </a:rPr>
                        <m:t>8∠</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1.03</m:t>
                          </m:r>
                        </m:e>
                        <m:sup>
                          <m:r>
                            <a:rPr lang="en-US" b="0" i="1" dirty="0" smtClean="0">
                              <a:latin typeface="Cambria Math" panose="02040503050406030204" pitchFamily="18" charset="0"/>
                            </a:rPr>
                            <m:t>∘</m:t>
                          </m:r>
                        </m:sup>
                      </m:sSup>
                      <m:r>
                        <a:rPr lang="en-US" b="0" i="1" smtClean="0">
                          <a:latin typeface="Cambria Math" panose="02040503050406030204" pitchFamily="18" charset="0"/>
                        </a:rPr>
                        <m:t> </m:t>
                      </m:r>
                    </m:oMath>
                  </m:oMathPara>
                </a14:m>
                <a:endParaRPr lang="en-US" b="0" dirty="0"/>
              </a:p>
              <a:p>
                <a:pPr algn="ctr"/>
                <a:endParaRPr lang="en-US" dirty="0"/>
              </a:p>
              <a:p>
                <a:pPr algn="ctr"/>
                <a:endParaRPr lang="en-US" dirty="0"/>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𝑔𝑒𝑛</m:t>
                          </m:r>
                          <m:r>
                            <a:rPr lang="en-US" i="1">
                              <a:latin typeface="Cambria Math" panose="02040503050406030204" pitchFamily="18" charset="0"/>
                            </a:rPr>
                            <m:t> </m:t>
                          </m:r>
                          <m:r>
                            <a:rPr lang="en-US" b="0" i="1" smtClean="0">
                              <a:latin typeface="Cambria Math" panose="02040503050406030204" pitchFamily="18" charset="0"/>
                            </a:rPr>
                            <m:t>𝐿𝐿</m:t>
                          </m:r>
                        </m:sub>
                      </m:sSub>
                      <m:r>
                        <a:rPr lang="en-US" i="1">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3</m:t>
                          </m:r>
                        </m:e>
                      </m:rad>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𝑔𝑒𝑛</m:t>
                          </m:r>
                          <m:r>
                            <a:rPr lang="en-US" b="0" i="1" smtClean="0">
                              <a:latin typeface="Cambria Math" panose="02040503050406030204" pitchFamily="18" charset="0"/>
                            </a:rPr>
                            <m:t> </m:t>
                          </m:r>
                          <m:r>
                            <a:rPr lang="en-US" b="0" i="1" smtClean="0">
                              <a:latin typeface="Cambria Math" panose="02040503050406030204" pitchFamily="18" charset="0"/>
                            </a:rPr>
                            <m:t>𝐿𝑁</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sSup>
                            <m:sSupPr>
                              <m:ctrlPr>
                                <a:rPr lang="en-US" b="0" i="1" smtClean="0">
                                  <a:latin typeface="Cambria Math" panose="02040503050406030204" pitchFamily="18" charset="0"/>
                                </a:rPr>
                              </m:ctrlPr>
                            </m:sSupPr>
                            <m:e>
                              <m:r>
                                <a:rPr lang="en-US" b="0" i="1" smtClean="0">
                                  <a:latin typeface="Cambria Math" panose="02040503050406030204" pitchFamily="18" charset="0"/>
                                </a:rPr>
                                <m:t>30</m:t>
                              </m:r>
                            </m:e>
                            <m:sup>
                              <m:r>
                                <a:rPr lang="en-US" b="0" i="1" smtClean="0">
                                  <a:latin typeface="Cambria Math" panose="02040503050406030204" pitchFamily="18" charset="0"/>
                                </a:rPr>
                                <m:t>∘</m:t>
                              </m:r>
                            </m:sup>
                          </m:sSup>
                        </m:sup>
                      </m:sSup>
                      <m:r>
                        <a:rPr lang="en-US" i="1">
                          <a:latin typeface="Cambria Math" panose="02040503050406030204" pitchFamily="18" charset="0"/>
                        </a:rPr>
                        <m:t>=49</m:t>
                      </m:r>
                      <m:r>
                        <a:rPr lang="en-US" b="0" i="1" smtClean="0">
                          <a:latin typeface="Cambria Math" panose="02040503050406030204" pitchFamily="18" charset="0"/>
                        </a:rPr>
                        <m:t>9 ∠</m:t>
                      </m:r>
                      <m:sSup>
                        <m:sSupPr>
                          <m:ctrlPr>
                            <a:rPr lang="en-US" b="0" i="1" smtClean="0">
                              <a:latin typeface="Cambria Math" panose="02040503050406030204" pitchFamily="18" charset="0"/>
                            </a:rPr>
                          </m:ctrlPr>
                        </m:sSupPr>
                        <m:e>
                          <m:r>
                            <a:rPr lang="en-US" b="0" i="1" smtClean="0">
                              <a:latin typeface="Cambria Math" panose="02040503050406030204" pitchFamily="18" charset="0"/>
                            </a:rPr>
                            <m:t>31.03</m:t>
                          </m:r>
                        </m:e>
                        <m:sup>
                          <m:r>
                            <a:rPr lang="en-US" b="0" i="1" smtClean="0">
                              <a:latin typeface="Cambria Math" panose="02040503050406030204" pitchFamily="18" charset="0"/>
                            </a:rPr>
                            <m:t>∘</m:t>
                          </m:r>
                        </m:sup>
                      </m:sSup>
                    </m:oMath>
                  </m:oMathPara>
                </a14:m>
                <a:endParaRPr lang="en-US" dirty="0"/>
              </a:p>
            </p:txBody>
          </p:sp>
        </mc:Choice>
        <mc:Fallback xmlns="">
          <p:sp>
            <p:nvSpPr>
              <p:cNvPr id="2" name="TextBox 1">
                <a:extLst>
                  <a:ext uri="{FF2B5EF4-FFF2-40B4-BE49-F238E27FC236}">
                    <a16:creationId xmlns:a16="http://schemas.microsoft.com/office/drawing/2014/main" id="{7DD0B585-9ECD-F54A-B4FD-8CE70714FCD4}"/>
                  </a:ext>
                </a:extLst>
              </p:cNvPr>
              <p:cNvSpPr txBox="1">
                <a:spLocks noRot="1" noChangeAspect="1" noMove="1" noResize="1" noEditPoints="1" noAdjustHandles="1" noChangeArrowheads="1" noChangeShapeType="1" noTextEdit="1"/>
              </p:cNvSpPr>
              <p:nvPr/>
            </p:nvSpPr>
            <p:spPr>
              <a:xfrm>
                <a:off x="318499" y="1436808"/>
                <a:ext cx="7685070" cy="3604192"/>
              </a:xfrm>
              <a:prstGeom prst="rect">
                <a:avLst/>
              </a:prstGeom>
              <a:blipFill>
                <a:blip r:embed="rId3"/>
                <a:stretch>
                  <a:fillRect l="-1153" t="-1408"/>
                </a:stretch>
              </a:blipFill>
            </p:spPr>
            <p:txBody>
              <a:bodyPr/>
              <a:lstStyle/>
              <a:p>
                <a:r>
                  <a:rPr lang="en-US">
                    <a:noFill/>
                  </a:rPr>
                  <a:t> </a:t>
                </a:r>
              </a:p>
            </p:txBody>
          </p:sp>
        </mc:Fallback>
      </mc:AlternateContent>
    </p:spTree>
    <p:extLst>
      <p:ext uri="{BB962C8B-B14F-4D97-AF65-F5344CB8AC3E}">
        <p14:creationId xmlns:p14="http://schemas.microsoft.com/office/powerpoint/2010/main" val="869811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Introduction to Distribution Systems</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1508"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42237CB4-DAC9-4123-BD87-CD047813BF7D}" type="slidenum">
              <a:rPr lang="en-US" altLang="en-US" sz="2400" smtClean="0">
                <a:solidFill>
                  <a:schemeClr val="tx1"/>
                </a:solidFill>
                <a:latin typeface="Arial" panose="020B0604020202020204" pitchFamily="34" charset="0"/>
              </a:rPr>
              <a:pPr algn="r">
                <a:spcBef>
                  <a:spcPct val="0"/>
                </a:spcBef>
                <a:spcAft>
                  <a:spcPct val="0"/>
                </a:spcAft>
                <a:buClrTx/>
                <a:buFontTx/>
                <a:buNone/>
              </a:pPr>
              <a:t>15</a:t>
            </a:fld>
            <a:endParaRPr lang="en-US" altLang="en-US" sz="2400">
              <a:solidFill>
                <a:schemeClr val="tx1"/>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16</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sp>
        <p:nvSpPr>
          <p:cNvPr id="9" name="Rectangle 8"/>
          <p:cNvSpPr/>
          <p:nvPr/>
        </p:nvSpPr>
        <p:spPr>
          <a:xfrm>
            <a:off x="326428" y="1479786"/>
            <a:ext cx="8485559" cy="2477601"/>
          </a:xfrm>
          <a:prstGeom prst="rect">
            <a:avLst/>
          </a:prstGeom>
        </p:spPr>
        <p:txBody>
          <a:bodyPr wrap="square">
            <a:spAutoFit/>
          </a:bodyPr>
          <a:lstStyle/>
          <a:p>
            <a:pPr>
              <a:spcBef>
                <a:spcPts val="600"/>
              </a:spcBef>
              <a:spcAft>
                <a:spcPts val="600"/>
              </a:spcAft>
            </a:pPr>
            <a:r>
              <a:rPr lang="en-US" dirty="0">
                <a:latin typeface="Anonymous-164"/>
              </a:rPr>
              <a:t>Electric power systems have three major components</a:t>
            </a:r>
          </a:p>
          <a:p>
            <a:pPr marL="457200" indent="-457200">
              <a:spcBef>
                <a:spcPts val="600"/>
              </a:spcBef>
              <a:spcAft>
                <a:spcPts val="600"/>
              </a:spcAft>
              <a:buFont typeface="+mj-lt"/>
              <a:buAutoNum type="arabicPeriod"/>
            </a:pPr>
            <a:r>
              <a:rPr lang="en-US" dirty="0">
                <a:latin typeface="Anonymous-164"/>
              </a:rPr>
              <a:t>Generation (centralized)</a:t>
            </a:r>
          </a:p>
          <a:p>
            <a:pPr marL="457200" indent="-457200">
              <a:spcBef>
                <a:spcPts val="600"/>
              </a:spcBef>
              <a:spcAft>
                <a:spcPts val="600"/>
              </a:spcAft>
              <a:buFont typeface="+mj-lt"/>
              <a:buAutoNum type="arabicPeriod"/>
            </a:pPr>
            <a:r>
              <a:rPr lang="en-US" dirty="0">
                <a:latin typeface="Anonymous-164"/>
              </a:rPr>
              <a:t>Transmission </a:t>
            </a:r>
          </a:p>
          <a:p>
            <a:pPr marL="457200" indent="-457200">
              <a:spcBef>
                <a:spcPts val="600"/>
              </a:spcBef>
              <a:spcAft>
                <a:spcPts val="600"/>
              </a:spcAft>
              <a:buFont typeface="+mj-lt"/>
              <a:buAutoNum type="arabicPeriod"/>
            </a:pPr>
            <a:r>
              <a:rPr lang="en-US" dirty="0">
                <a:latin typeface="Anonymous-164"/>
              </a:rPr>
              <a:t>Distribution</a:t>
            </a:r>
            <a:endParaRPr lang="en-US" dirty="0"/>
          </a:p>
          <a:p>
            <a:endParaRPr lang="en-US" dirty="0">
              <a:latin typeface="Anonymous-164"/>
            </a:endParaRPr>
          </a:p>
        </p:txBody>
      </p:sp>
      <p:grpSp>
        <p:nvGrpSpPr>
          <p:cNvPr id="17" name="Group 16">
            <a:extLst>
              <a:ext uri="{FF2B5EF4-FFF2-40B4-BE49-F238E27FC236}">
                <a16:creationId xmlns:a16="http://schemas.microsoft.com/office/drawing/2014/main" id="{4D84E6A1-77DB-084D-AD22-915B813DDF8E}"/>
              </a:ext>
            </a:extLst>
          </p:cNvPr>
          <p:cNvGrpSpPr/>
          <p:nvPr/>
        </p:nvGrpSpPr>
        <p:grpSpPr>
          <a:xfrm>
            <a:off x="1038132" y="3805151"/>
            <a:ext cx="6903123" cy="2880501"/>
            <a:chOff x="1219200" y="1963642"/>
            <a:chExt cx="7375071" cy="3268719"/>
          </a:xfrm>
        </p:grpSpPr>
        <p:pic>
          <p:nvPicPr>
            <p:cNvPr id="18" name="Picture 2" descr="https://upload.wikimedia.org/wikipedia/commons/thumb/4/41/Electricity_grid_simple-_North_America.svg/380px-Electricity_grid_simple-_North_America.svg.png">
              <a:extLst>
                <a:ext uri="{FF2B5EF4-FFF2-40B4-BE49-F238E27FC236}">
                  <a16:creationId xmlns:a16="http://schemas.microsoft.com/office/drawing/2014/main" id="{5A3CB8D7-06E0-7A4C-92A1-C7F77358A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686" y="2589627"/>
              <a:ext cx="7122259" cy="26427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C916BE1-E46C-D74E-8F0E-132E9C2A12E3}"/>
                </a:ext>
              </a:extLst>
            </p:cNvPr>
            <p:cNvSpPr/>
            <p:nvPr/>
          </p:nvSpPr>
          <p:spPr>
            <a:xfrm>
              <a:off x="1219200" y="1963642"/>
              <a:ext cx="7375071" cy="314331"/>
            </a:xfrm>
            <a:prstGeom prst="rect">
              <a:avLst/>
            </a:prstGeom>
          </p:spPr>
          <p:txBody>
            <a:bodyPr wrap="square">
              <a:spAutoFit/>
            </a:bodyPr>
            <a:lstStyle/>
            <a:p>
              <a:r>
                <a:rPr lang="en-US" sz="1200" b="1" dirty="0">
                  <a:solidFill>
                    <a:srgbClr val="222222"/>
                  </a:solidFill>
                </a:rPr>
                <a:t>Simplified diagram of ac electricity distribution from generation stations to consumers</a:t>
              </a:r>
              <a:endParaRPr lang="en-US" sz="1200" b="1" dirty="0"/>
            </a:p>
          </p:txBody>
        </p:sp>
      </p:grpSp>
    </p:spTree>
    <p:extLst>
      <p:ext uri="{BB962C8B-B14F-4D97-AF65-F5344CB8AC3E}">
        <p14:creationId xmlns:p14="http://schemas.microsoft.com/office/powerpoint/2010/main" val="3676517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17</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pic>
        <p:nvPicPr>
          <p:cNvPr id="2" name="Picture 1">
            <a:extLst>
              <a:ext uri="{FF2B5EF4-FFF2-40B4-BE49-F238E27FC236}">
                <a16:creationId xmlns:a16="http://schemas.microsoft.com/office/drawing/2014/main" id="{B0326D58-4B91-A64C-98E2-62C540079844}"/>
              </a:ext>
            </a:extLst>
          </p:cNvPr>
          <p:cNvPicPr>
            <a:picLocks noChangeAspect="1"/>
          </p:cNvPicPr>
          <p:nvPr/>
        </p:nvPicPr>
        <p:blipFill>
          <a:blip r:embed="rId2"/>
          <a:stretch>
            <a:fillRect/>
          </a:stretch>
        </p:blipFill>
        <p:spPr>
          <a:xfrm>
            <a:off x="107188" y="786878"/>
            <a:ext cx="8851900" cy="5168900"/>
          </a:xfrm>
          <a:prstGeom prst="rect">
            <a:avLst/>
          </a:prstGeom>
        </p:spPr>
      </p:pic>
      <p:sp>
        <p:nvSpPr>
          <p:cNvPr id="3" name="Rectangle 2">
            <a:extLst>
              <a:ext uri="{FF2B5EF4-FFF2-40B4-BE49-F238E27FC236}">
                <a16:creationId xmlns:a16="http://schemas.microsoft.com/office/drawing/2014/main" id="{57061AE2-E4FA-5346-9D61-A9C289D39B93}"/>
              </a:ext>
            </a:extLst>
          </p:cNvPr>
          <p:cNvSpPr/>
          <p:nvPr/>
        </p:nvSpPr>
        <p:spPr>
          <a:xfrm>
            <a:off x="2581358" y="6124295"/>
            <a:ext cx="3981283" cy="461665"/>
          </a:xfrm>
          <a:prstGeom prst="rect">
            <a:avLst/>
          </a:prstGeom>
        </p:spPr>
        <p:txBody>
          <a:bodyPr wrap="none">
            <a:spAutoFit/>
          </a:bodyPr>
          <a:lstStyle/>
          <a:p>
            <a:r>
              <a:rPr lang="en-US" b="1" dirty="0">
                <a:latin typeface="Anonymous-164"/>
              </a:rPr>
              <a:t>Typical Electric Supply System</a:t>
            </a:r>
            <a:endParaRPr lang="en-US" b="1" dirty="0"/>
          </a:p>
        </p:txBody>
      </p:sp>
    </p:spTree>
    <p:extLst>
      <p:ext uri="{BB962C8B-B14F-4D97-AF65-F5344CB8AC3E}">
        <p14:creationId xmlns:p14="http://schemas.microsoft.com/office/powerpoint/2010/main" val="423062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18</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sp>
        <p:nvSpPr>
          <p:cNvPr id="9" name="Rectangle 8"/>
          <p:cNvSpPr/>
          <p:nvPr/>
        </p:nvSpPr>
        <p:spPr>
          <a:xfrm>
            <a:off x="326428" y="1479786"/>
            <a:ext cx="8485559" cy="2400657"/>
          </a:xfrm>
          <a:prstGeom prst="rect">
            <a:avLst/>
          </a:prstGeom>
        </p:spPr>
        <p:txBody>
          <a:bodyPr wrap="square">
            <a:spAutoFit/>
          </a:bodyPr>
          <a:lstStyle/>
          <a:p>
            <a:pPr>
              <a:spcBef>
                <a:spcPts val="600"/>
              </a:spcBef>
              <a:spcAft>
                <a:spcPts val="600"/>
              </a:spcAft>
            </a:pPr>
            <a:r>
              <a:rPr lang="en-US" dirty="0">
                <a:latin typeface="Anonymous-164"/>
              </a:rPr>
              <a:t>The distribution system, which is our main area of interest, is commonly broken down into the following three components:</a:t>
            </a:r>
          </a:p>
          <a:p>
            <a:pPr marL="457200" indent="-457200">
              <a:spcBef>
                <a:spcPts val="600"/>
              </a:spcBef>
              <a:spcAft>
                <a:spcPts val="600"/>
              </a:spcAft>
              <a:buFont typeface="+mj-lt"/>
              <a:buAutoNum type="arabicPeriod"/>
            </a:pPr>
            <a:r>
              <a:rPr lang="en-US" dirty="0">
                <a:latin typeface="Anonymous-164"/>
              </a:rPr>
              <a:t>Distribution substation</a:t>
            </a:r>
          </a:p>
          <a:p>
            <a:pPr marL="457200" indent="-457200">
              <a:spcBef>
                <a:spcPts val="600"/>
              </a:spcBef>
              <a:spcAft>
                <a:spcPts val="600"/>
              </a:spcAft>
              <a:buFont typeface="+mj-lt"/>
              <a:buAutoNum type="arabicPeriod"/>
            </a:pPr>
            <a:r>
              <a:rPr lang="en-US" dirty="0">
                <a:latin typeface="Anonymous-164"/>
              </a:rPr>
              <a:t>Distribution primary</a:t>
            </a:r>
          </a:p>
          <a:p>
            <a:pPr marL="457200" indent="-457200">
              <a:spcBef>
                <a:spcPts val="600"/>
              </a:spcBef>
              <a:spcAft>
                <a:spcPts val="600"/>
              </a:spcAft>
              <a:buFont typeface="+mj-lt"/>
              <a:buAutoNum type="arabicPeriod"/>
            </a:pPr>
            <a:r>
              <a:rPr lang="en-US" dirty="0">
                <a:latin typeface="Anonymous-164"/>
              </a:rPr>
              <a:t>Secondary</a:t>
            </a:r>
          </a:p>
        </p:txBody>
      </p:sp>
      <p:pic>
        <p:nvPicPr>
          <p:cNvPr id="3" name="Picture 2">
            <a:extLst>
              <a:ext uri="{FF2B5EF4-FFF2-40B4-BE49-F238E27FC236}">
                <a16:creationId xmlns:a16="http://schemas.microsoft.com/office/drawing/2014/main" id="{46CB1FA9-31BF-624F-B4B0-AD9089124376}"/>
              </a:ext>
            </a:extLst>
          </p:cNvPr>
          <p:cNvPicPr>
            <a:picLocks noChangeAspect="1"/>
          </p:cNvPicPr>
          <p:nvPr/>
        </p:nvPicPr>
        <p:blipFill>
          <a:blip r:embed="rId2"/>
          <a:stretch>
            <a:fillRect/>
          </a:stretch>
        </p:blipFill>
        <p:spPr>
          <a:xfrm>
            <a:off x="5336579" y="2536378"/>
            <a:ext cx="2969221" cy="4062186"/>
          </a:xfrm>
          <a:prstGeom prst="rect">
            <a:avLst/>
          </a:prstGeom>
        </p:spPr>
      </p:pic>
    </p:spTree>
    <p:extLst>
      <p:ext uri="{BB962C8B-B14F-4D97-AF65-F5344CB8AC3E}">
        <p14:creationId xmlns:p14="http://schemas.microsoft.com/office/powerpoint/2010/main" val="2560306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19</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sp>
        <p:nvSpPr>
          <p:cNvPr id="3" name="Rectangle 2">
            <a:extLst>
              <a:ext uri="{FF2B5EF4-FFF2-40B4-BE49-F238E27FC236}">
                <a16:creationId xmlns:a16="http://schemas.microsoft.com/office/drawing/2014/main" id="{E27DEDC6-374F-9145-BAA8-0BF5FA865A44}"/>
              </a:ext>
            </a:extLst>
          </p:cNvPr>
          <p:cNvSpPr/>
          <p:nvPr/>
        </p:nvSpPr>
        <p:spPr>
          <a:xfrm>
            <a:off x="109509" y="1394665"/>
            <a:ext cx="8782493" cy="3416320"/>
          </a:xfrm>
          <a:prstGeom prst="rect">
            <a:avLst/>
          </a:prstGeom>
        </p:spPr>
        <p:txBody>
          <a:bodyPr wrap="square">
            <a:spAutoFit/>
          </a:bodyPr>
          <a:lstStyle/>
          <a:p>
            <a:r>
              <a:rPr lang="en-US" dirty="0"/>
              <a:t>The distribution system is fed through </a:t>
            </a:r>
            <a:r>
              <a:rPr lang="en-US" b="1" dirty="0"/>
              <a:t>distribution substations</a:t>
            </a:r>
            <a:r>
              <a:rPr lang="en-US" dirty="0"/>
              <a:t>. These substations consist of an almost infinite number of designs based on considerations such as</a:t>
            </a:r>
          </a:p>
          <a:p>
            <a:endParaRPr lang="en-US" dirty="0"/>
          </a:p>
          <a:p>
            <a:pPr marL="342900" indent="-342900">
              <a:buFont typeface="Arial" panose="020B0604020202020204" pitchFamily="34" charset="0"/>
              <a:buChar char="•"/>
            </a:pPr>
            <a:r>
              <a:rPr lang="en-US" dirty="0"/>
              <a:t>Load density</a:t>
            </a:r>
          </a:p>
          <a:p>
            <a:pPr marL="342900" indent="-342900">
              <a:buFont typeface="Arial" panose="020B0604020202020204" pitchFamily="34" charset="0"/>
              <a:buChar char="•"/>
            </a:pPr>
            <a:r>
              <a:rPr lang="en-US" dirty="0"/>
              <a:t>High side voltage</a:t>
            </a:r>
          </a:p>
          <a:p>
            <a:pPr marL="342900" indent="-342900">
              <a:buFont typeface="Arial" panose="020B0604020202020204" pitchFamily="34" charset="0"/>
              <a:buChar char="•"/>
            </a:pPr>
            <a:r>
              <a:rPr lang="en-US" dirty="0"/>
              <a:t>Low side voltage</a:t>
            </a:r>
          </a:p>
          <a:p>
            <a:pPr marL="342900" indent="-342900">
              <a:buFont typeface="Arial" panose="020B0604020202020204" pitchFamily="34" charset="0"/>
              <a:buChar char="•"/>
            </a:pPr>
            <a:r>
              <a:rPr lang="en-US" dirty="0"/>
              <a:t>Land availability</a:t>
            </a:r>
          </a:p>
          <a:p>
            <a:pPr marL="342900" indent="-342900">
              <a:buFont typeface="Arial" panose="020B0604020202020204" pitchFamily="34" charset="0"/>
              <a:buChar char="•"/>
            </a:pPr>
            <a:r>
              <a:rPr lang="en-US" dirty="0"/>
              <a:t>Reliability requirements</a:t>
            </a:r>
          </a:p>
        </p:txBody>
      </p:sp>
      <p:sp>
        <p:nvSpPr>
          <p:cNvPr id="6" name="Rectangle 5">
            <a:extLst>
              <a:ext uri="{FF2B5EF4-FFF2-40B4-BE49-F238E27FC236}">
                <a16:creationId xmlns:a16="http://schemas.microsoft.com/office/drawing/2014/main" id="{F226F961-54E5-E647-AE7A-E688DB2E8B23}"/>
              </a:ext>
            </a:extLst>
          </p:cNvPr>
          <p:cNvSpPr/>
          <p:nvPr/>
        </p:nvSpPr>
        <p:spPr>
          <a:xfrm>
            <a:off x="4320002" y="2871993"/>
            <a:ext cx="4572000" cy="1938992"/>
          </a:xfrm>
          <a:prstGeom prst="rect">
            <a:avLst/>
          </a:prstGeom>
        </p:spPr>
        <p:txBody>
          <a:bodyPr>
            <a:spAutoFit/>
          </a:bodyPr>
          <a:lstStyle/>
          <a:p>
            <a:pPr marL="342900" indent="-342900">
              <a:buFont typeface="Arial" panose="020B0604020202020204" pitchFamily="34" charset="0"/>
              <a:buChar char="•"/>
            </a:pPr>
            <a:r>
              <a:rPr lang="en-US" dirty="0"/>
              <a:t>Load growth</a:t>
            </a:r>
          </a:p>
          <a:p>
            <a:pPr marL="342900" indent="-342900">
              <a:buFont typeface="Arial" panose="020B0604020202020204" pitchFamily="34" charset="0"/>
              <a:buChar char="•"/>
            </a:pPr>
            <a:r>
              <a:rPr lang="en-US" dirty="0"/>
              <a:t>Voltage drop</a:t>
            </a:r>
          </a:p>
          <a:p>
            <a:pPr marL="342900" indent="-342900">
              <a:buFont typeface="Arial" panose="020B0604020202020204" pitchFamily="34" charset="0"/>
              <a:buChar char="•"/>
            </a:pPr>
            <a:r>
              <a:rPr lang="en-US" dirty="0"/>
              <a:t>Emergency conditions</a:t>
            </a:r>
          </a:p>
          <a:p>
            <a:pPr marL="342900" indent="-342900">
              <a:buFont typeface="Arial" panose="020B0604020202020204" pitchFamily="34" charset="0"/>
              <a:buChar char="•"/>
            </a:pPr>
            <a:r>
              <a:rPr lang="en-US" dirty="0"/>
              <a:t>Cost and losses</a:t>
            </a:r>
          </a:p>
          <a:p>
            <a:pPr marL="342900" indent="-342900">
              <a:buFont typeface="Arial" panose="020B0604020202020204" pitchFamily="34" charset="0"/>
              <a:buChar char="•"/>
            </a:pPr>
            <a:r>
              <a:rPr lang="en-US" dirty="0"/>
              <a:t>Renewable penetration</a:t>
            </a:r>
          </a:p>
        </p:txBody>
      </p:sp>
    </p:spTree>
    <p:extLst>
      <p:ext uri="{BB962C8B-B14F-4D97-AF65-F5344CB8AC3E}">
        <p14:creationId xmlns:p14="http://schemas.microsoft.com/office/powerpoint/2010/main" val="897535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9388" y="768350"/>
            <a:ext cx="8461375" cy="581025"/>
          </a:xfrm>
        </p:spPr>
        <p:txBody>
          <a:bodyPr/>
          <a:lstStyle/>
          <a:p>
            <a:pPr eaLnBrk="1" hangingPunct="1"/>
            <a:r>
              <a:rPr lang="en-US" altLang="en-US">
                <a:latin typeface="Arial" panose="020B0604020202020204" pitchFamily="34" charset="0"/>
              </a:rPr>
              <a:t>Outline</a:t>
            </a:r>
          </a:p>
        </p:txBody>
      </p:sp>
      <p:sp>
        <p:nvSpPr>
          <p:cNvPr id="14339" name="Rectangle 3"/>
          <p:cNvSpPr>
            <a:spLocks noGrp="1" noChangeArrowheads="1"/>
          </p:cNvSpPr>
          <p:nvPr>
            <p:ph idx="1"/>
          </p:nvPr>
        </p:nvSpPr>
        <p:spPr>
          <a:xfrm>
            <a:off x="165929" y="1217399"/>
            <a:ext cx="8702675" cy="4079875"/>
          </a:xfrm>
        </p:spPr>
        <p:txBody>
          <a:bodyPr/>
          <a:lstStyle/>
          <a:p>
            <a:pPr marL="0" indent="0" eaLnBrk="1" hangingPunct="1">
              <a:spcBef>
                <a:spcPct val="0"/>
              </a:spcBef>
              <a:spcAft>
                <a:spcPct val="0"/>
              </a:spcAft>
              <a:buFontTx/>
              <a:buNone/>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#1:</a:t>
            </a:r>
          </a:p>
          <a:p>
            <a:pPr marL="0" indent="0" eaLnBrk="1" hangingPunct="1">
              <a:spcBef>
                <a:spcPct val="0"/>
              </a:spcBef>
              <a:spcAft>
                <a:spcPct val="0"/>
              </a:spcAft>
              <a:buNone/>
              <a:defRPr/>
            </a:pPr>
            <a:r>
              <a:rPr lang="en-US" altLang="en-US" sz="2800" b="1" dirty="0">
                <a:latin typeface="Arial" charset="0"/>
                <a:cs typeface="Arial" charset="0"/>
              </a:rPr>
              <a:t>   </a:t>
            </a:r>
            <a:r>
              <a:rPr lang="en-US" altLang="en-US" sz="2600" dirty="0">
                <a:latin typeface="Arial" charset="0"/>
                <a:cs typeface="Arial" charset="0"/>
              </a:rPr>
              <a:t>Three-Phase Circuits </a:t>
            </a:r>
            <a:endParaRPr lang="en-US" altLang="en-US" sz="2600" b="1" dirty="0">
              <a:latin typeface="Arial" charset="0"/>
              <a:cs typeface="Arial" charset="0"/>
            </a:endParaRPr>
          </a:p>
          <a:p>
            <a:pPr marL="0" indent="0" eaLnBrk="1" hangingPunct="1">
              <a:spcBef>
                <a:spcPct val="0"/>
              </a:spcBef>
              <a:spcAft>
                <a:spcPct val="0"/>
              </a:spcAft>
              <a:buNone/>
              <a:defRPr/>
            </a:pPr>
            <a:endParaRPr lang="en-US" altLang="en-US" sz="2800" b="1"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#2:  </a:t>
            </a:r>
            <a:br>
              <a:rPr lang="en-US" altLang="en-US" sz="2800" b="1" dirty="0">
                <a:latin typeface="Arial" charset="0"/>
                <a:cs typeface="Arial" charset="0"/>
              </a:rPr>
            </a:br>
            <a:r>
              <a:rPr lang="en-US" altLang="en-US" sz="2400" dirty="0">
                <a:latin typeface="Arial" charset="0"/>
                <a:cs typeface="Arial" charset="0"/>
              </a:rPr>
              <a:t>Introduction to Distribution Systems</a:t>
            </a:r>
          </a:p>
          <a:p>
            <a:pPr eaLnBrk="1" hangingPunct="1">
              <a:spcBef>
                <a:spcPct val="0"/>
              </a:spcBef>
              <a:spcAft>
                <a:spcPct val="0"/>
              </a:spcAft>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#3:  </a:t>
            </a:r>
            <a:br>
              <a:rPr lang="en-US" altLang="en-US" sz="2800" b="1" dirty="0">
                <a:latin typeface="Arial" charset="0"/>
                <a:cs typeface="Arial" charset="0"/>
              </a:rPr>
            </a:br>
            <a:r>
              <a:rPr lang="en-US" altLang="en-US" sz="2400" dirty="0">
                <a:latin typeface="Arial" charset="0"/>
                <a:cs typeface="Arial" charset="0"/>
              </a:rPr>
              <a:t>Feeder Maps and Characteristics</a:t>
            </a:r>
          </a:p>
          <a:p>
            <a:pPr marL="0" indent="0" eaLnBrk="1" hangingPunct="1">
              <a:spcBef>
                <a:spcPct val="0"/>
              </a:spcBef>
              <a:spcAft>
                <a:spcPct val="0"/>
              </a:spcAft>
              <a:buNone/>
              <a:defRPr/>
            </a:pPr>
            <a:r>
              <a:rPr lang="en-US" altLang="en-US" sz="2400" dirty="0">
                <a:latin typeface="Arial" charset="0"/>
                <a:cs typeface="Arial" charset="0"/>
              </a:rPr>
              <a:t> </a:t>
            </a:r>
          </a:p>
          <a:p>
            <a:pPr eaLnBrk="1" hangingPunct="1">
              <a:spcBef>
                <a:spcPct val="0"/>
              </a:spcBef>
              <a:spcAft>
                <a:spcPct val="0"/>
              </a:spcAft>
              <a:defRPr/>
            </a:pPr>
            <a:r>
              <a:rPr lang="en-US" altLang="en-US" sz="2800" b="1" dirty="0">
                <a:latin typeface="Arial" charset="0"/>
                <a:cs typeface="Arial" charset="0"/>
              </a:rPr>
              <a:t>Module #4:  </a:t>
            </a:r>
            <a:br>
              <a:rPr lang="en-US" altLang="en-US" sz="2800" b="1" dirty="0">
                <a:latin typeface="Arial" charset="0"/>
                <a:cs typeface="Arial" charset="0"/>
              </a:rPr>
            </a:br>
            <a:r>
              <a:rPr lang="en-US" altLang="en-US" sz="2400" dirty="0">
                <a:latin typeface="Arial" charset="0"/>
                <a:cs typeface="Arial" charset="0"/>
              </a:rPr>
              <a:t>Load Definitions</a:t>
            </a:r>
          </a:p>
          <a:p>
            <a:pPr eaLnBrk="1" hangingPunct="1">
              <a:spcBef>
                <a:spcPct val="0"/>
              </a:spcBef>
              <a:spcAft>
                <a:spcPct val="0"/>
              </a:spcAft>
              <a:defRPr/>
            </a:pPr>
            <a:endParaRPr lang="en-US" altLang="en-US" sz="2400" dirty="0">
              <a:latin typeface="Arial" charset="0"/>
              <a:cs typeface="Arial" charset="0"/>
            </a:endParaRPr>
          </a:p>
          <a:p>
            <a:pPr eaLnBrk="1" hangingPunct="1">
              <a:spcBef>
                <a:spcPct val="0"/>
              </a:spcBef>
              <a:spcAft>
                <a:spcPct val="0"/>
              </a:spcAft>
              <a:defRPr/>
            </a:pPr>
            <a:endParaRPr lang="en-US" altLang="en-US" sz="2400" dirty="0">
              <a:latin typeface="Arial" charset="0"/>
              <a:cs typeface="Arial" charset="0"/>
            </a:endParaRPr>
          </a:p>
          <a:p>
            <a:pPr marL="0" indent="0" eaLnBrk="1" hangingPunct="1">
              <a:spcBef>
                <a:spcPct val="0"/>
              </a:spcBef>
              <a:spcAft>
                <a:spcPct val="0"/>
              </a:spcAft>
              <a:buNone/>
              <a:defRPr/>
            </a:pPr>
            <a:endParaRPr lang="en-US" altLang="en-US" sz="2400" dirty="0">
              <a:latin typeface="Arial" charset="0"/>
              <a:cs typeface="Arial" charset="0"/>
            </a:endParaRPr>
          </a:p>
          <a:p>
            <a:pPr marL="0" indent="0" eaLnBrk="1" hangingPunct="1">
              <a:spcBef>
                <a:spcPct val="0"/>
              </a:spcBef>
              <a:spcAft>
                <a:spcPct val="0"/>
              </a:spcAft>
              <a:buFontTx/>
              <a:buNone/>
              <a:defRPr/>
            </a:pPr>
            <a:br>
              <a:rPr lang="en-US" altLang="en-US" sz="2000" b="1" dirty="0">
                <a:latin typeface="Arial" charset="0"/>
                <a:cs typeface="Arial" charset="0"/>
              </a:rPr>
            </a:br>
            <a:endParaRPr lang="en-US" altLang="en-US" sz="2000" dirty="0">
              <a:latin typeface="Arial" charset="0"/>
              <a:cs typeface="Arial" charset="0"/>
            </a:endParaRPr>
          </a:p>
        </p:txBody>
      </p:sp>
      <p:sp>
        <p:nvSpPr>
          <p:cNvPr id="17412" name="TextBox 5"/>
          <p:cNvSpPr txBox="1">
            <a:spLocks noChangeArrowheads="1"/>
          </p:cNvSpPr>
          <p:nvPr/>
        </p:nvSpPr>
        <p:spPr bwMode="auto">
          <a:xfrm>
            <a:off x="3941004" y="150020"/>
            <a:ext cx="492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Outline of Lecture No. 2</a:t>
            </a:r>
          </a:p>
        </p:txBody>
      </p:sp>
      <p:sp>
        <p:nvSpPr>
          <p:cNvPr id="17413"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61448736-E33D-4692-8747-7BE210BE8A10}" type="slidenum">
              <a:rPr lang="en-US" altLang="en-US" sz="2400" smtClean="0">
                <a:solidFill>
                  <a:schemeClr val="tx1"/>
                </a:solidFill>
                <a:latin typeface="Arial" panose="020B0604020202020204" pitchFamily="34" charset="0"/>
              </a:rPr>
              <a:pPr algn="r">
                <a:spcBef>
                  <a:spcPct val="0"/>
                </a:spcBef>
                <a:spcAft>
                  <a:spcPct val="0"/>
                </a:spcAft>
                <a:buClrTx/>
                <a:buFontTx/>
                <a:buNone/>
              </a:pPr>
              <a:t>2</a:t>
            </a:fld>
            <a:endParaRPr lang="en-US" altLang="en-US" sz="2400">
              <a:solidFill>
                <a:schemeClr val="tx1"/>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20</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pic>
        <p:nvPicPr>
          <p:cNvPr id="2" name="Picture 1">
            <a:extLst>
              <a:ext uri="{FF2B5EF4-FFF2-40B4-BE49-F238E27FC236}">
                <a16:creationId xmlns:a16="http://schemas.microsoft.com/office/drawing/2014/main" id="{0FDFD5FB-788B-1F46-9380-F39875755DE5}"/>
              </a:ext>
            </a:extLst>
          </p:cNvPr>
          <p:cNvPicPr>
            <a:picLocks noChangeAspect="1"/>
          </p:cNvPicPr>
          <p:nvPr/>
        </p:nvPicPr>
        <p:blipFill>
          <a:blip r:embed="rId2"/>
          <a:stretch>
            <a:fillRect/>
          </a:stretch>
        </p:blipFill>
        <p:spPr>
          <a:xfrm>
            <a:off x="397833" y="1394665"/>
            <a:ext cx="3557477" cy="2419084"/>
          </a:xfrm>
          <a:prstGeom prst="rect">
            <a:avLst/>
          </a:prstGeom>
        </p:spPr>
      </p:pic>
      <p:pic>
        <p:nvPicPr>
          <p:cNvPr id="4" name="Picture 3">
            <a:extLst>
              <a:ext uri="{FF2B5EF4-FFF2-40B4-BE49-F238E27FC236}">
                <a16:creationId xmlns:a16="http://schemas.microsoft.com/office/drawing/2014/main" id="{0FC5CB74-77D0-4C4E-B7ED-A5B993A163A3}"/>
              </a:ext>
            </a:extLst>
          </p:cNvPr>
          <p:cNvPicPr>
            <a:picLocks noChangeAspect="1"/>
          </p:cNvPicPr>
          <p:nvPr/>
        </p:nvPicPr>
        <p:blipFill>
          <a:blip r:embed="rId3"/>
          <a:stretch>
            <a:fillRect/>
          </a:stretch>
        </p:blipFill>
        <p:spPr>
          <a:xfrm>
            <a:off x="4531891" y="1394665"/>
            <a:ext cx="3665279" cy="2419084"/>
          </a:xfrm>
          <a:prstGeom prst="rect">
            <a:avLst/>
          </a:prstGeom>
        </p:spPr>
      </p:pic>
      <p:pic>
        <p:nvPicPr>
          <p:cNvPr id="7" name="Picture 6">
            <a:extLst>
              <a:ext uri="{FF2B5EF4-FFF2-40B4-BE49-F238E27FC236}">
                <a16:creationId xmlns:a16="http://schemas.microsoft.com/office/drawing/2014/main" id="{F7D93714-052E-D744-956C-CE1F837B8DF1}"/>
              </a:ext>
            </a:extLst>
          </p:cNvPr>
          <p:cNvPicPr>
            <a:picLocks noChangeAspect="1"/>
          </p:cNvPicPr>
          <p:nvPr/>
        </p:nvPicPr>
        <p:blipFill>
          <a:blip r:embed="rId4"/>
          <a:stretch>
            <a:fillRect/>
          </a:stretch>
        </p:blipFill>
        <p:spPr>
          <a:xfrm>
            <a:off x="397833" y="3900907"/>
            <a:ext cx="3557477" cy="2419084"/>
          </a:xfrm>
          <a:prstGeom prst="rect">
            <a:avLst/>
          </a:prstGeom>
        </p:spPr>
      </p:pic>
      <p:pic>
        <p:nvPicPr>
          <p:cNvPr id="8" name="Picture 7">
            <a:extLst>
              <a:ext uri="{FF2B5EF4-FFF2-40B4-BE49-F238E27FC236}">
                <a16:creationId xmlns:a16="http://schemas.microsoft.com/office/drawing/2014/main" id="{7E16AA4B-7DE7-DD43-B5D5-207F68F679C2}"/>
              </a:ext>
            </a:extLst>
          </p:cNvPr>
          <p:cNvPicPr>
            <a:picLocks noChangeAspect="1"/>
          </p:cNvPicPr>
          <p:nvPr/>
        </p:nvPicPr>
        <p:blipFill>
          <a:blip r:embed="rId5"/>
          <a:stretch>
            <a:fillRect/>
          </a:stretch>
        </p:blipFill>
        <p:spPr>
          <a:xfrm>
            <a:off x="4354348" y="4002309"/>
            <a:ext cx="4020363" cy="2036984"/>
          </a:xfrm>
          <a:prstGeom prst="rect">
            <a:avLst/>
          </a:prstGeom>
        </p:spPr>
      </p:pic>
      <p:sp>
        <p:nvSpPr>
          <p:cNvPr id="12" name="TextBox 11">
            <a:extLst>
              <a:ext uri="{FF2B5EF4-FFF2-40B4-BE49-F238E27FC236}">
                <a16:creationId xmlns:a16="http://schemas.microsoft.com/office/drawing/2014/main" id="{ADAB5920-B7A7-1B42-9664-C64762240B14}"/>
              </a:ext>
            </a:extLst>
          </p:cNvPr>
          <p:cNvSpPr txBox="1"/>
          <p:nvPr/>
        </p:nvSpPr>
        <p:spPr>
          <a:xfrm>
            <a:off x="3168261" y="6463794"/>
            <a:ext cx="2310248" cy="307777"/>
          </a:xfrm>
          <a:prstGeom prst="rect">
            <a:avLst/>
          </a:prstGeom>
          <a:noFill/>
        </p:spPr>
        <p:txBody>
          <a:bodyPr wrap="none" rtlCol="0">
            <a:spAutoFit/>
          </a:bodyPr>
          <a:lstStyle/>
          <a:p>
            <a:r>
              <a:rPr lang="en-US" sz="1400" b="1" dirty="0"/>
              <a:t>Distribution Substations</a:t>
            </a:r>
            <a:endParaRPr lang="en-US" sz="1400" dirty="0"/>
          </a:p>
        </p:txBody>
      </p:sp>
    </p:spTree>
    <p:extLst>
      <p:ext uri="{BB962C8B-B14F-4D97-AF65-F5344CB8AC3E}">
        <p14:creationId xmlns:p14="http://schemas.microsoft.com/office/powerpoint/2010/main" val="2781882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21</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pic>
        <p:nvPicPr>
          <p:cNvPr id="2" name="Picture 1">
            <a:extLst>
              <a:ext uri="{FF2B5EF4-FFF2-40B4-BE49-F238E27FC236}">
                <a16:creationId xmlns:a16="http://schemas.microsoft.com/office/drawing/2014/main" id="{5409D4A3-6BCD-A745-A539-D5FA4D5BD4B9}"/>
              </a:ext>
            </a:extLst>
          </p:cNvPr>
          <p:cNvPicPr>
            <a:picLocks noChangeAspect="1"/>
          </p:cNvPicPr>
          <p:nvPr/>
        </p:nvPicPr>
        <p:blipFill>
          <a:blip r:embed="rId2"/>
          <a:stretch>
            <a:fillRect/>
          </a:stretch>
        </p:blipFill>
        <p:spPr>
          <a:xfrm>
            <a:off x="1147578" y="1662577"/>
            <a:ext cx="6220785" cy="4493286"/>
          </a:xfrm>
          <a:prstGeom prst="rect">
            <a:avLst/>
          </a:prstGeom>
        </p:spPr>
      </p:pic>
    </p:spTree>
    <p:extLst>
      <p:ext uri="{BB962C8B-B14F-4D97-AF65-F5344CB8AC3E}">
        <p14:creationId xmlns:p14="http://schemas.microsoft.com/office/powerpoint/2010/main" val="135829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22</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pic>
        <p:nvPicPr>
          <p:cNvPr id="7" name="Picture 6">
            <a:extLst>
              <a:ext uri="{FF2B5EF4-FFF2-40B4-BE49-F238E27FC236}">
                <a16:creationId xmlns:a16="http://schemas.microsoft.com/office/drawing/2014/main" id="{D6756830-D18B-B04C-9BBC-3C2B77CD21A6}"/>
              </a:ext>
            </a:extLst>
          </p:cNvPr>
          <p:cNvPicPr>
            <a:picLocks noChangeAspect="1"/>
          </p:cNvPicPr>
          <p:nvPr/>
        </p:nvPicPr>
        <p:blipFill>
          <a:blip r:embed="rId2"/>
          <a:stretch>
            <a:fillRect/>
          </a:stretch>
        </p:blipFill>
        <p:spPr>
          <a:xfrm>
            <a:off x="346444" y="1466915"/>
            <a:ext cx="8378456" cy="3167945"/>
          </a:xfrm>
          <a:prstGeom prst="rect">
            <a:avLst/>
          </a:prstGeom>
        </p:spPr>
      </p:pic>
      <p:sp>
        <p:nvSpPr>
          <p:cNvPr id="3" name="Rectangle 2">
            <a:extLst>
              <a:ext uri="{FF2B5EF4-FFF2-40B4-BE49-F238E27FC236}">
                <a16:creationId xmlns:a16="http://schemas.microsoft.com/office/drawing/2014/main" id="{03C3DBD8-7099-6348-AF0A-BE6B7786354F}"/>
              </a:ext>
            </a:extLst>
          </p:cNvPr>
          <p:cNvSpPr/>
          <p:nvPr/>
        </p:nvSpPr>
        <p:spPr>
          <a:xfrm>
            <a:off x="254697" y="5144299"/>
            <a:ext cx="8561950" cy="646331"/>
          </a:xfrm>
          <a:prstGeom prst="rect">
            <a:avLst/>
          </a:prstGeom>
        </p:spPr>
        <p:txBody>
          <a:bodyPr wrap="square">
            <a:spAutoFit/>
          </a:bodyPr>
          <a:lstStyle/>
          <a:p>
            <a:r>
              <a:rPr lang="en-US" sz="1800" dirty="0">
                <a:hlinkClick r:id="rId3"/>
              </a:rPr>
              <a:t>https://www.opdc.org/design-development-review-projects/2019/10/9/duquesne-light-substation</a:t>
            </a:r>
            <a:endParaRPr lang="en-US" sz="1800" dirty="0"/>
          </a:p>
        </p:txBody>
      </p:sp>
    </p:spTree>
    <p:extLst>
      <p:ext uri="{BB962C8B-B14F-4D97-AF65-F5344CB8AC3E}">
        <p14:creationId xmlns:p14="http://schemas.microsoft.com/office/powerpoint/2010/main" val="2543060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23</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sp>
        <p:nvSpPr>
          <p:cNvPr id="3" name="Rectangle 2">
            <a:extLst>
              <a:ext uri="{FF2B5EF4-FFF2-40B4-BE49-F238E27FC236}">
                <a16:creationId xmlns:a16="http://schemas.microsoft.com/office/drawing/2014/main" id="{03C3DBD8-7099-6348-AF0A-BE6B7786354F}"/>
              </a:ext>
            </a:extLst>
          </p:cNvPr>
          <p:cNvSpPr/>
          <p:nvPr/>
        </p:nvSpPr>
        <p:spPr>
          <a:xfrm>
            <a:off x="291025" y="6043801"/>
            <a:ext cx="8561950" cy="646331"/>
          </a:xfrm>
          <a:prstGeom prst="rect">
            <a:avLst/>
          </a:prstGeom>
        </p:spPr>
        <p:txBody>
          <a:bodyPr wrap="square">
            <a:spAutoFit/>
          </a:bodyPr>
          <a:lstStyle/>
          <a:p>
            <a:r>
              <a:rPr lang="en-US" sz="1800" dirty="0">
                <a:hlinkClick r:id="rId2"/>
              </a:rPr>
              <a:t>https://www.duquesnelight.com/service-reliability/infrastructure-projects/riazzi-substation#undefined</a:t>
            </a:r>
            <a:endParaRPr lang="en-US" sz="1800" dirty="0"/>
          </a:p>
        </p:txBody>
      </p:sp>
      <p:pic>
        <p:nvPicPr>
          <p:cNvPr id="2" name="Picture 1">
            <a:extLst>
              <a:ext uri="{FF2B5EF4-FFF2-40B4-BE49-F238E27FC236}">
                <a16:creationId xmlns:a16="http://schemas.microsoft.com/office/drawing/2014/main" id="{BA145F71-6947-2548-82B7-64F67E267C29}"/>
              </a:ext>
            </a:extLst>
          </p:cNvPr>
          <p:cNvPicPr>
            <a:picLocks noChangeAspect="1"/>
          </p:cNvPicPr>
          <p:nvPr/>
        </p:nvPicPr>
        <p:blipFill>
          <a:blip r:embed="rId3"/>
          <a:stretch>
            <a:fillRect/>
          </a:stretch>
        </p:blipFill>
        <p:spPr>
          <a:xfrm>
            <a:off x="846622" y="1501321"/>
            <a:ext cx="6587848" cy="4443090"/>
          </a:xfrm>
          <a:prstGeom prst="rect">
            <a:avLst/>
          </a:prstGeom>
        </p:spPr>
      </p:pic>
    </p:spTree>
    <p:extLst>
      <p:ext uri="{BB962C8B-B14F-4D97-AF65-F5344CB8AC3E}">
        <p14:creationId xmlns:p14="http://schemas.microsoft.com/office/powerpoint/2010/main" val="260303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24</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sp>
        <p:nvSpPr>
          <p:cNvPr id="3" name="Rectangle 2">
            <a:extLst>
              <a:ext uri="{FF2B5EF4-FFF2-40B4-BE49-F238E27FC236}">
                <a16:creationId xmlns:a16="http://schemas.microsoft.com/office/drawing/2014/main" id="{E27DEDC6-374F-9145-BAA8-0BF5FA865A44}"/>
              </a:ext>
            </a:extLst>
          </p:cNvPr>
          <p:cNvSpPr/>
          <p:nvPr/>
        </p:nvSpPr>
        <p:spPr>
          <a:xfrm>
            <a:off x="109509" y="1394665"/>
            <a:ext cx="8782493" cy="1631216"/>
          </a:xfrm>
          <a:prstGeom prst="rect">
            <a:avLst/>
          </a:prstGeom>
        </p:spPr>
        <p:txBody>
          <a:bodyPr wrap="square">
            <a:spAutoFit/>
          </a:bodyPr>
          <a:lstStyle/>
          <a:p>
            <a:r>
              <a:rPr lang="en-US" sz="2000" b="1" dirty="0"/>
              <a:t>Distribution feeder</a:t>
            </a:r>
            <a:r>
              <a:rPr lang="en-US" sz="2000" dirty="0"/>
              <a:t> circuits are the connections between the output terminals of a </a:t>
            </a:r>
            <a:r>
              <a:rPr lang="en-US" sz="2000" b="1" dirty="0"/>
              <a:t>distribution</a:t>
            </a:r>
            <a:r>
              <a:rPr lang="en-US" sz="2000" dirty="0"/>
              <a:t> substation and the input terminals of primary circuits. The </a:t>
            </a:r>
            <a:r>
              <a:rPr lang="en-US" sz="2000" b="1" dirty="0"/>
              <a:t>distribution feeder</a:t>
            </a:r>
            <a:r>
              <a:rPr lang="en-US" sz="2000" dirty="0"/>
              <a:t> circuit conductors leave the substation from a circuit breaker or circuit recloser via underground cables, called substation exit cables.</a:t>
            </a:r>
          </a:p>
        </p:txBody>
      </p:sp>
      <p:pic>
        <p:nvPicPr>
          <p:cNvPr id="2" name="Picture 1">
            <a:extLst>
              <a:ext uri="{FF2B5EF4-FFF2-40B4-BE49-F238E27FC236}">
                <a16:creationId xmlns:a16="http://schemas.microsoft.com/office/drawing/2014/main" id="{24C25E79-37CD-FB48-B403-D5FA683ED49E}"/>
              </a:ext>
            </a:extLst>
          </p:cNvPr>
          <p:cNvPicPr>
            <a:picLocks noChangeAspect="1"/>
          </p:cNvPicPr>
          <p:nvPr/>
        </p:nvPicPr>
        <p:blipFill>
          <a:blip r:embed="rId2"/>
          <a:stretch>
            <a:fillRect/>
          </a:stretch>
        </p:blipFill>
        <p:spPr>
          <a:xfrm>
            <a:off x="184912" y="3174832"/>
            <a:ext cx="4121003" cy="3077016"/>
          </a:xfrm>
          <a:prstGeom prst="rect">
            <a:avLst/>
          </a:prstGeom>
        </p:spPr>
      </p:pic>
      <p:pic>
        <p:nvPicPr>
          <p:cNvPr id="4" name="Picture 3">
            <a:extLst>
              <a:ext uri="{FF2B5EF4-FFF2-40B4-BE49-F238E27FC236}">
                <a16:creationId xmlns:a16="http://schemas.microsoft.com/office/drawing/2014/main" id="{55D101C7-5126-E343-A85E-E65D1740BCD9}"/>
              </a:ext>
            </a:extLst>
          </p:cNvPr>
          <p:cNvPicPr>
            <a:picLocks noChangeAspect="1"/>
          </p:cNvPicPr>
          <p:nvPr/>
        </p:nvPicPr>
        <p:blipFill>
          <a:blip r:embed="rId3"/>
          <a:stretch>
            <a:fillRect/>
          </a:stretch>
        </p:blipFill>
        <p:spPr>
          <a:xfrm>
            <a:off x="4572000" y="3158577"/>
            <a:ext cx="3955312" cy="3085143"/>
          </a:xfrm>
          <a:prstGeom prst="rect">
            <a:avLst/>
          </a:prstGeom>
        </p:spPr>
      </p:pic>
      <p:sp>
        <p:nvSpPr>
          <p:cNvPr id="7" name="TextBox 6">
            <a:extLst>
              <a:ext uri="{FF2B5EF4-FFF2-40B4-BE49-F238E27FC236}">
                <a16:creationId xmlns:a16="http://schemas.microsoft.com/office/drawing/2014/main" id="{8498B904-0A1F-814A-B86E-CA2A449654E5}"/>
              </a:ext>
            </a:extLst>
          </p:cNvPr>
          <p:cNvSpPr txBox="1"/>
          <p:nvPr/>
        </p:nvSpPr>
        <p:spPr>
          <a:xfrm>
            <a:off x="5670972" y="6400800"/>
            <a:ext cx="2242922" cy="307777"/>
          </a:xfrm>
          <a:prstGeom prst="rect">
            <a:avLst/>
          </a:prstGeom>
          <a:noFill/>
        </p:spPr>
        <p:txBody>
          <a:bodyPr wrap="none" rtlCol="0">
            <a:spAutoFit/>
          </a:bodyPr>
          <a:lstStyle/>
          <a:p>
            <a:r>
              <a:rPr lang="en-US" sz="1400" b="1" dirty="0"/>
              <a:t>Distribution main feeder</a:t>
            </a:r>
            <a:endParaRPr lang="en-US" sz="1400" dirty="0"/>
          </a:p>
        </p:txBody>
      </p:sp>
      <p:sp>
        <p:nvSpPr>
          <p:cNvPr id="11" name="TextBox 10">
            <a:extLst>
              <a:ext uri="{FF2B5EF4-FFF2-40B4-BE49-F238E27FC236}">
                <a16:creationId xmlns:a16="http://schemas.microsoft.com/office/drawing/2014/main" id="{ADC6437F-B342-2742-BEC4-E1725B17497D}"/>
              </a:ext>
            </a:extLst>
          </p:cNvPr>
          <p:cNvSpPr txBox="1"/>
          <p:nvPr/>
        </p:nvSpPr>
        <p:spPr>
          <a:xfrm>
            <a:off x="974926" y="6377875"/>
            <a:ext cx="2836033" cy="307777"/>
          </a:xfrm>
          <a:prstGeom prst="rect">
            <a:avLst/>
          </a:prstGeom>
          <a:noFill/>
        </p:spPr>
        <p:txBody>
          <a:bodyPr wrap="none" rtlCol="0">
            <a:spAutoFit/>
          </a:bodyPr>
          <a:lstStyle/>
          <a:p>
            <a:r>
              <a:rPr lang="en-US" sz="1400" b="1" dirty="0"/>
              <a:t>3-phase distribution feeder bay</a:t>
            </a:r>
            <a:endParaRPr lang="en-US" sz="1400" dirty="0"/>
          </a:p>
        </p:txBody>
      </p:sp>
    </p:spTree>
    <p:extLst>
      <p:ext uri="{BB962C8B-B14F-4D97-AF65-F5344CB8AC3E}">
        <p14:creationId xmlns:p14="http://schemas.microsoft.com/office/powerpoint/2010/main" val="3861383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25</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sp>
        <p:nvSpPr>
          <p:cNvPr id="3" name="Rectangle 2">
            <a:extLst>
              <a:ext uri="{FF2B5EF4-FFF2-40B4-BE49-F238E27FC236}">
                <a16:creationId xmlns:a16="http://schemas.microsoft.com/office/drawing/2014/main" id="{E27DEDC6-374F-9145-BAA8-0BF5FA865A44}"/>
              </a:ext>
            </a:extLst>
          </p:cNvPr>
          <p:cNvSpPr/>
          <p:nvPr/>
        </p:nvSpPr>
        <p:spPr>
          <a:xfrm>
            <a:off x="109509" y="1394665"/>
            <a:ext cx="8782493" cy="2862322"/>
          </a:xfrm>
          <a:prstGeom prst="rect">
            <a:avLst/>
          </a:prstGeom>
        </p:spPr>
        <p:txBody>
          <a:bodyPr wrap="square">
            <a:spAutoFit/>
          </a:bodyPr>
          <a:lstStyle/>
          <a:p>
            <a:r>
              <a:rPr lang="en-US" sz="2000" b="1" u="sng" dirty="0"/>
              <a:t>Radial</a:t>
            </a:r>
            <a:r>
              <a:rPr lang="en-US" sz="2000" dirty="0"/>
              <a:t> distribution feeders are characterized by the presence of </a:t>
            </a:r>
            <a:r>
              <a:rPr lang="en-US" sz="2000" b="1" u="sng" dirty="0"/>
              <a:t>only one path</a:t>
            </a:r>
            <a:r>
              <a:rPr lang="en-US" sz="2000" dirty="0"/>
              <a:t> for power to flow from the source (i.e. the distribution substation”) to each customer. </a:t>
            </a:r>
          </a:p>
          <a:p>
            <a:endParaRPr lang="en-US" sz="2000" dirty="0"/>
          </a:p>
          <a:p>
            <a:r>
              <a:rPr lang="en-US" sz="2000" dirty="0"/>
              <a:t>A typical distribution system consists of one or more distribution substations consisting of one or more “feeders.” Components of the feeder may consist of the following:</a:t>
            </a:r>
          </a:p>
          <a:p>
            <a:endParaRPr lang="en-US" sz="2000" dirty="0"/>
          </a:p>
          <a:p>
            <a:endParaRPr lang="en-US" sz="2000" dirty="0"/>
          </a:p>
        </p:txBody>
      </p:sp>
      <p:sp>
        <p:nvSpPr>
          <p:cNvPr id="7" name="TextBox 6">
            <a:extLst>
              <a:ext uri="{FF2B5EF4-FFF2-40B4-BE49-F238E27FC236}">
                <a16:creationId xmlns:a16="http://schemas.microsoft.com/office/drawing/2014/main" id="{8498B904-0A1F-814A-B86E-CA2A449654E5}"/>
              </a:ext>
            </a:extLst>
          </p:cNvPr>
          <p:cNvSpPr txBox="1"/>
          <p:nvPr/>
        </p:nvSpPr>
        <p:spPr>
          <a:xfrm>
            <a:off x="4790198" y="3748833"/>
            <a:ext cx="3436344" cy="1862048"/>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2000" dirty="0"/>
              <a:t>Shunt capacitor banks</a:t>
            </a:r>
          </a:p>
          <a:p>
            <a:pPr marL="342900" indent="-342900">
              <a:spcAft>
                <a:spcPts val="600"/>
              </a:spcAft>
              <a:buFont typeface="Arial" panose="020B0604020202020204" pitchFamily="34" charset="0"/>
              <a:buChar char="•"/>
            </a:pPr>
            <a:r>
              <a:rPr lang="en-US" sz="2000" dirty="0"/>
              <a:t>Distribution transformers</a:t>
            </a:r>
          </a:p>
          <a:p>
            <a:pPr marL="342900" indent="-342900">
              <a:spcAft>
                <a:spcPts val="600"/>
              </a:spcAft>
              <a:buFont typeface="Arial" panose="020B0604020202020204" pitchFamily="34" charset="0"/>
              <a:buChar char="•"/>
            </a:pPr>
            <a:r>
              <a:rPr lang="en-US" sz="2000" dirty="0"/>
              <a:t>Secondaries</a:t>
            </a:r>
          </a:p>
          <a:p>
            <a:pPr marL="342900" indent="-342900">
              <a:spcAft>
                <a:spcPts val="600"/>
              </a:spcAft>
              <a:buFont typeface="Arial" panose="020B0604020202020204" pitchFamily="34" charset="0"/>
              <a:buChar char="•"/>
            </a:pPr>
            <a:r>
              <a:rPr lang="en-US" sz="2000" dirty="0"/>
              <a:t>Three-phase, two-phase, and single-phase loads</a:t>
            </a:r>
          </a:p>
        </p:txBody>
      </p:sp>
      <p:sp>
        <p:nvSpPr>
          <p:cNvPr id="2" name="Rectangle 1">
            <a:extLst>
              <a:ext uri="{FF2B5EF4-FFF2-40B4-BE49-F238E27FC236}">
                <a16:creationId xmlns:a16="http://schemas.microsoft.com/office/drawing/2014/main" id="{AECDBEAC-8337-E448-924D-890C042DD5A3}"/>
              </a:ext>
            </a:extLst>
          </p:cNvPr>
          <p:cNvSpPr/>
          <p:nvPr/>
        </p:nvSpPr>
        <p:spPr>
          <a:xfrm>
            <a:off x="203483" y="3818406"/>
            <a:ext cx="3921256" cy="2477601"/>
          </a:xfrm>
          <a:prstGeom prst="rect">
            <a:avLst/>
          </a:prstGeom>
        </p:spPr>
        <p:txBody>
          <a:bodyPr wrap="square">
            <a:spAutoFit/>
          </a:bodyPr>
          <a:lstStyle/>
          <a:p>
            <a:pPr marL="342900" indent="-342900">
              <a:spcAft>
                <a:spcPts val="600"/>
              </a:spcAft>
              <a:buFont typeface="Arial" panose="020B0604020202020204" pitchFamily="34" charset="0"/>
              <a:buChar char="•"/>
            </a:pPr>
            <a:r>
              <a:rPr lang="en-US" sz="2000" dirty="0"/>
              <a:t>Three-phase primary “main” feeder</a:t>
            </a:r>
          </a:p>
          <a:p>
            <a:pPr marL="342900" indent="-342900">
              <a:spcAft>
                <a:spcPts val="600"/>
              </a:spcAft>
              <a:buFont typeface="Arial" panose="020B0604020202020204" pitchFamily="34" charset="0"/>
              <a:buChar char="•"/>
            </a:pPr>
            <a:r>
              <a:rPr lang="en-US" sz="2000" dirty="0"/>
              <a:t>Three-phase, two-phase (“V” phase),  and single-phase laterals</a:t>
            </a:r>
          </a:p>
          <a:p>
            <a:pPr marL="342900" indent="-342900">
              <a:spcAft>
                <a:spcPts val="600"/>
              </a:spcAft>
              <a:buFont typeface="Arial" panose="020B0604020202020204" pitchFamily="34" charset="0"/>
              <a:buChar char="•"/>
            </a:pPr>
            <a:r>
              <a:rPr lang="en-US" sz="2000" dirty="0"/>
              <a:t>Step-type voltage regulators</a:t>
            </a:r>
          </a:p>
          <a:p>
            <a:pPr marL="342900" indent="-342900">
              <a:spcAft>
                <a:spcPts val="600"/>
              </a:spcAft>
              <a:buFont typeface="Arial" panose="020B0604020202020204" pitchFamily="34" charset="0"/>
              <a:buChar char="•"/>
            </a:pPr>
            <a:r>
              <a:rPr lang="en-US" sz="2000" dirty="0"/>
              <a:t>In-line transformers</a:t>
            </a:r>
          </a:p>
        </p:txBody>
      </p:sp>
    </p:spTree>
    <p:extLst>
      <p:ext uri="{BB962C8B-B14F-4D97-AF65-F5344CB8AC3E}">
        <p14:creationId xmlns:p14="http://schemas.microsoft.com/office/powerpoint/2010/main" val="3068287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26</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sp>
        <p:nvSpPr>
          <p:cNvPr id="11" name="TextBox 10">
            <a:extLst>
              <a:ext uri="{FF2B5EF4-FFF2-40B4-BE49-F238E27FC236}">
                <a16:creationId xmlns:a16="http://schemas.microsoft.com/office/drawing/2014/main" id="{ADC6437F-B342-2742-BEC4-E1725B17497D}"/>
              </a:ext>
            </a:extLst>
          </p:cNvPr>
          <p:cNvSpPr txBox="1"/>
          <p:nvPr/>
        </p:nvSpPr>
        <p:spPr>
          <a:xfrm>
            <a:off x="3168261" y="6460435"/>
            <a:ext cx="2392001" cy="307777"/>
          </a:xfrm>
          <a:prstGeom prst="rect">
            <a:avLst/>
          </a:prstGeom>
          <a:noFill/>
        </p:spPr>
        <p:txBody>
          <a:bodyPr wrap="none" rtlCol="0">
            <a:spAutoFit/>
          </a:bodyPr>
          <a:lstStyle/>
          <a:p>
            <a:r>
              <a:rPr lang="en-US" sz="1400" b="1" dirty="0"/>
              <a:t>Simple distribution feeder</a:t>
            </a:r>
            <a:endParaRPr lang="en-US" sz="1400" dirty="0"/>
          </a:p>
        </p:txBody>
      </p:sp>
      <p:pic>
        <p:nvPicPr>
          <p:cNvPr id="6" name="Picture 5">
            <a:extLst>
              <a:ext uri="{FF2B5EF4-FFF2-40B4-BE49-F238E27FC236}">
                <a16:creationId xmlns:a16="http://schemas.microsoft.com/office/drawing/2014/main" id="{E7427430-2D3E-8B41-AA7E-B258CA8CC075}"/>
              </a:ext>
            </a:extLst>
          </p:cNvPr>
          <p:cNvPicPr>
            <a:picLocks noChangeAspect="1"/>
          </p:cNvPicPr>
          <p:nvPr/>
        </p:nvPicPr>
        <p:blipFill>
          <a:blip r:embed="rId2"/>
          <a:stretch>
            <a:fillRect/>
          </a:stretch>
        </p:blipFill>
        <p:spPr>
          <a:xfrm>
            <a:off x="1564552" y="1524456"/>
            <a:ext cx="5599417" cy="4935979"/>
          </a:xfrm>
          <a:prstGeom prst="rect">
            <a:avLst/>
          </a:prstGeom>
        </p:spPr>
      </p:pic>
    </p:spTree>
    <p:extLst>
      <p:ext uri="{BB962C8B-B14F-4D97-AF65-F5344CB8AC3E}">
        <p14:creationId xmlns:p14="http://schemas.microsoft.com/office/powerpoint/2010/main" val="3798539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27</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966698" cy="492443"/>
          </a:xfrm>
          <a:prstGeom prst="rect">
            <a:avLst/>
          </a:prstGeom>
        </p:spPr>
        <p:txBody>
          <a:bodyPr wrap="none">
            <a:spAutoFit/>
          </a:bodyPr>
          <a:lstStyle/>
          <a:p>
            <a:r>
              <a:rPr lang="en-US" sz="2600" b="1" kern="0" dirty="0">
                <a:solidFill>
                  <a:srgbClr val="948151"/>
                </a:solidFill>
                <a:ea typeface="ＭＳ Ｐゴシック"/>
              </a:rPr>
              <a:t>Introduction to Distribution Systems</a:t>
            </a:r>
            <a:endParaRPr lang="en-US" dirty="0"/>
          </a:p>
        </p:txBody>
      </p:sp>
      <p:sp>
        <p:nvSpPr>
          <p:cNvPr id="3" name="Rectangle 2">
            <a:extLst>
              <a:ext uri="{FF2B5EF4-FFF2-40B4-BE49-F238E27FC236}">
                <a16:creationId xmlns:a16="http://schemas.microsoft.com/office/drawing/2014/main" id="{E27DEDC6-374F-9145-BAA8-0BF5FA865A44}"/>
              </a:ext>
            </a:extLst>
          </p:cNvPr>
          <p:cNvSpPr/>
          <p:nvPr/>
        </p:nvSpPr>
        <p:spPr>
          <a:xfrm>
            <a:off x="109509" y="1394665"/>
            <a:ext cx="8782493" cy="4385816"/>
          </a:xfrm>
          <a:prstGeom prst="rect">
            <a:avLst/>
          </a:prstGeom>
        </p:spPr>
        <p:txBody>
          <a:bodyPr wrap="square">
            <a:spAutoFit/>
          </a:bodyPr>
          <a:lstStyle/>
          <a:p>
            <a:pPr>
              <a:spcBef>
                <a:spcPts val="600"/>
              </a:spcBef>
              <a:spcAft>
                <a:spcPts val="600"/>
              </a:spcAft>
            </a:pPr>
            <a:r>
              <a:rPr lang="en-US" dirty="0"/>
              <a:t>Considerations for distribution feeder circuits:</a:t>
            </a:r>
          </a:p>
          <a:p>
            <a:pPr marL="285750" indent="-285750">
              <a:spcBef>
                <a:spcPts val="600"/>
              </a:spcBef>
              <a:spcAft>
                <a:spcPts val="600"/>
              </a:spcAft>
              <a:buFont typeface="Arial" panose="020B0604020202020204" pitchFamily="34" charset="0"/>
              <a:buChar char="•"/>
            </a:pPr>
            <a:r>
              <a:rPr lang="en-US" dirty="0"/>
              <a:t>Feeder loading is inherently unbalanced, this makes analysis of these systems much different than balanced transmission level systems e.g.</a:t>
            </a:r>
          </a:p>
          <a:p>
            <a:pPr marL="800100" lvl="1" indent="-342900">
              <a:spcBef>
                <a:spcPts val="600"/>
              </a:spcBef>
              <a:spcAft>
                <a:spcPts val="600"/>
              </a:spcAft>
              <a:buFont typeface="Wingdings" pitchFamily="2" charset="2"/>
              <a:buChar char="Ø"/>
            </a:pPr>
            <a:r>
              <a:rPr lang="en-US" dirty="0"/>
              <a:t>Power flow studies</a:t>
            </a:r>
          </a:p>
          <a:p>
            <a:pPr marL="800100" lvl="1" indent="-342900">
              <a:spcBef>
                <a:spcPts val="600"/>
              </a:spcBef>
              <a:spcAft>
                <a:spcPts val="600"/>
              </a:spcAft>
              <a:buFont typeface="Wingdings" pitchFamily="2" charset="2"/>
              <a:buChar char="Ø"/>
            </a:pPr>
            <a:r>
              <a:rPr lang="en-US" dirty="0"/>
              <a:t>Short circuit studies </a:t>
            </a:r>
          </a:p>
          <a:p>
            <a:pPr marL="285750" indent="-285750">
              <a:spcBef>
                <a:spcPts val="600"/>
              </a:spcBef>
              <a:spcAft>
                <a:spcPts val="600"/>
              </a:spcAft>
              <a:buFont typeface="Arial" panose="020B0604020202020204" pitchFamily="34" charset="0"/>
              <a:buChar char="•"/>
            </a:pPr>
            <a:r>
              <a:rPr lang="en-US" dirty="0"/>
              <a:t>Modeling must be very accurate, and all phases must be considered individually using “phase frame” rather than symmetrical components </a:t>
            </a:r>
          </a:p>
          <a:p>
            <a:endParaRPr lang="en-US" sz="1800" dirty="0"/>
          </a:p>
        </p:txBody>
      </p:sp>
    </p:spTree>
    <p:extLst>
      <p:ext uri="{BB962C8B-B14F-4D97-AF65-F5344CB8AC3E}">
        <p14:creationId xmlns:p14="http://schemas.microsoft.com/office/powerpoint/2010/main" val="638957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Feeder Maps and Characteristics</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1508"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42237CB4-DAC9-4123-BD87-CD047813BF7D}" type="slidenum">
              <a:rPr lang="en-US" altLang="en-US" sz="2400" smtClean="0">
                <a:solidFill>
                  <a:schemeClr val="tx1"/>
                </a:solidFill>
                <a:latin typeface="Arial" panose="020B0604020202020204" pitchFamily="34" charset="0"/>
              </a:rPr>
              <a:pPr algn="r">
                <a:spcBef>
                  <a:spcPct val="0"/>
                </a:spcBef>
                <a:spcAft>
                  <a:spcPct val="0"/>
                </a:spcAft>
                <a:buClrTx/>
                <a:buFontTx/>
                <a:buNone/>
              </a:pPr>
              <a:t>28</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609450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29</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p:cNvSpPr/>
          <p:nvPr/>
        </p:nvSpPr>
        <p:spPr>
          <a:xfrm>
            <a:off x="261255" y="2205264"/>
            <a:ext cx="4012571" cy="2308324"/>
          </a:xfrm>
          <a:prstGeom prst="rect">
            <a:avLst/>
          </a:prstGeom>
          <a:ln>
            <a:solidFill>
              <a:srgbClr val="FF0000"/>
            </a:solidFill>
          </a:ln>
        </p:spPr>
        <p:txBody>
          <a:bodyPr wrap="square">
            <a:spAutoFit/>
          </a:bodyPr>
          <a:lstStyle/>
          <a:p>
            <a:r>
              <a:rPr lang="en-US" dirty="0"/>
              <a:t>Feeder maps give a detailed description of where the circuitry is but also the geographical and traffic layout, why might this be important?</a:t>
            </a:r>
            <a:endParaRPr lang="en-US" dirty="0">
              <a:latin typeface="Anonymous-164"/>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pic>
        <p:nvPicPr>
          <p:cNvPr id="6" name="Picture 5">
            <a:extLst>
              <a:ext uri="{FF2B5EF4-FFF2-40B4-BE49-F238E27FC236}">
                <a16:creationId xmlns:a16="http://schemas.microsoft.com/office/drawing/2014/main" id="{F0D2DA21-456A-094C-BEB5-9D1E0FB61004}"/>
              </a:ext>
            </a:extLst>
          </p:cNvPr>
          <p:cNvPicPr>
            <a:picLocks noChangeAspect="1"/>
          </p:cNvPicPr>
          <p:nvPr/>
        </p:nvPicPr>
        <p:blipFill>
          <a:blip r:embed="rId3"/>
          <a:stretch>
            <a:fillRect/>
          </a:stretch>
        </p:blipFill>
        <p:spPr>
          <a:xfrm>
            <a:off x="4676932" y="806961"/>
            <a:ext cx="4432852" cy="6051039"/>
          </a:xfrm>
          <a:prstGeom prst="rect">
            <a:avLst/>
          </a:prstGeom>
        </p:spPr>
      </p:pic>
      <p:sp>
        <p:nvSpPr>
          <p:cNvPr id="5" name="Rectangle 4"/>
          <p:cNvSpPr/>
          <p:nvPr/>
        </p:nvSpPr>
        <p:spPr>
          <a:xfrm>
            <a:off x="184912" y="902222"/>
            <a:ext cx="4595810" cy="892552"/>
          </a:xfrm>
          <a:prstGeom prst="rect">
            <a:avLst/>
          </a:prstGeom>
        </p:spPr>
        <p:txBody>
          <a:bodyPr wrap="square">
            <a:spAutoFit/>
          </a:bodyPr>
          <a:lstStyle/>
          <a:p>
            <a:r>
              <a:rPr lang="en-US" sz="2600" b="1" kern="0" dirty="0">
                <a:solidFill>
                  <a:srgbClr val="948151"/>
                </a:solidFill>
                <a:ea typeface="ＭＳ Ｐゴシック"/>
              </a:rPr>
              <a:t>Feeder Maps and Characteristics</a:t>
            </a:r>
            <a:endParaRPr lang="en-US" dirty="0"/>
          </a:p>
        </p:txBody>
      </p:sp>
    </p:spTree>
    <p:extLst>
      <p:ext uri="{BB962C8B-B14F-4D97-AF65-F5344CB8AC3E}">
        <p14:creationId xmlns:p14="http://schemas.microsoft.com/office/powerpoint/2010/main" val="2192499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179388" y="1350963"/>
            <a:ext cx="8702675" cy="4079875"/>
          </a:xfrm>
        </p:spPr>
        <p:txBody>
          <a:bodyPr/>
          <a:lstStyle/>
          <a:p>
            <a:pPr eaLnBrk="1" hangingPunct="1">
              <a:spcBef>
                <a:spcPct val="0"/>
              </a:spcBef>
              <a:defRPr/>
            </a:pPr>
            <a:r>
              <a:rPr lang="en-US" altLang="en-US" sz="2800" b="1" dirty="0">
                <a:latin typeface="Arial" charset="0"/>
                <a:cs typeface="Arial" charset="0"/>
              </a:rPr>
              <a:t>Learning Objectives:</a:t>
            </a:r>
          </a:p>
          <a:p>
            <a:pPr lvl="1" eaLnBrk="1" hangingPunct="1">
              <a:spcBef>
                <a:spcPct val="0"/>
              </a:spcBef>
              <a:spcAft>
                <a:spcPts val="600"/>
              </a:spcAft>
              <a:defRPr/>
            </a:pPr>
            <a:r>
              <a:rPr lang="en-US" altLang="en-US" sz="2000" dirty="0">
                <a:latin typeface="Arial" charset="0"/>
                <a:cs typeface="Arial" charset="0"/>
              </a:rPr>
              <a:t>Perform calculations for rated three-phase circuits</a:t>
            </a:r>
          </a:p>
          <a:p>
            <a:pPr lvl="1" eaLnBrk="1" hangingPunct="1">
              <a:spcBef>
                <a:spcPct val="0"/>
              </a:spcBef>
              <a:spcAft>
                <a:spcPts val="600"/>
              </a:spcAft>
              <a:defRPr/>
            </a:pPr>
            <a:r>
              <a:rPr lang="en-US" altLang="en-US" sz="2000" dirty="0">
                <a:latin typeface="Arial" charset="0"/>
                <a:cs typeface="Arial" charset="0"/>
              </a:rPr>
              <a:t>Describe the circuitry in an electrical distribution system and identify distribution system components </a:t>
            </a:r>
          </a:p>
          <a:p>
            <a:pPr lvl="1" eaLnBrk="1" hangingPunct="1">
              <a:spcBef>
                <a:spcPct val="0"/>
              </a:spcBef>
              <a:spcAft>
                <a:spcPts val="600"/>
              </a:spcAft>
              <a:defRPr/>
            </a:pPr>
            <a:r>
              <a:rPr lang="en-US" altLang="en-US" sz="2000" dirty="0">
                <a:latin typeface="Arial" charset="0"/>
                <a:cs typeface="Arial" charset="0"/>
              </a:rPr>
              <a:t>State the importance of mapping in distribution systems and identify new and state of the art tools for this application </a:t>
            </a:r>
          </a:p>
          <a:p>
            <a:pPr lvl="1" eaLnBrk="1" hangingPunct="1">
              <a:spcBef>
                <a:spcPct val="0"/>
              </a:spcBef>
              <a:spcAft>
                <a:spcPts val="600"/>
              </a:spcAft>
              <a:defRPr/>
            </a:pPr>
            <a:r>
              <a:rPr lang="en-US" altLang="en-US" sz="2000" dirty="0">
                <a:latin typeface="Arial" charset="0"/>
                <a:cs typeface="Arial" charset="0"/>
              </a:rPr>
              <a:t>List the information needed for accurate distribution system modeling </a:t>
            </a:r>
          </a:p>
          <a:p>
            <a:pPr lvl="1" eaLnBrk="1" hangingPunct="1">
              <a:spcBef>
                <a:spcPct val="0"/>
              </a:spcBef>
              <a:spcAft>
                <a:spcPts val="600"/>
              </a:spcAft>
              <a:defRPr/>
            </a:pPr>
            <a:r>
              <a:rPr lang="en-US" altLang="en-US" sz="2000" dirty="0">
                <a:latin typeface="Arial" charset="0"/>
                <a:cs typeface="Arial" charset="0"/>
              </a:rPr>
              <a:t>Define important quantities for distribution system loads</a:t>
            </a:r>
          </a:p>
          <a:p>
            <a:pPr lvl="1" eaLnBrk="1" hangingPunct="1">
              <a:spcBef>
                <a:spcPct val="0"/>
              </a:spcBef>
              <a:spcAft>
                <a:spcPts val="600"/>
              </a:spcAft>
              <a:defRPr/>
            </a:pPr>
            <a:endParaRPr lang="en-US" altLang="en-US" sz="2000" dirty="0">
              <a:latin typeface="Arial" charset="0"/>
              <a:cs typeface="Arial" charset="0"/>
            </a:endParaRPr>
          </a:p>
          <a:p>
            <a:pPr marL="457200" lvl="1" indent="0" eaLnBrk="1" hangingPunct="1">
              <a:spcBef>
                <a:spcPct val="0"/>
              </a:spcBef>
              <a:spcAft>
                <a:spcPts val="600"/>
              </a:spcAft>
              <a:buFontTx/>
              <a:buNone/>
              <a:defRPr/>
            </a:pPr>
            <a:br>
              <a:rPr lang="en-US" altLang="en-US" sz="2000" b="1" dirty="0">
                <a:latin typeface="Arial" charset="0"/>
                <a:cs typeface="Arial" charset="0"/>
              </a:rPr>
            </a:br>
            <a:endParaRPr lang="en-US" altLang="en-US" sz="2000" dirty="0">
              <a:latin typeface="Arial" charset="0"/>
              <a:cs typeface="Arial" charset="0"/>
            </a:endParaRPr>
          </a:p>
        </p:txBody>
      </p:sp>
      <p:sp>
        <p:nvSpPr>
          <p:cNvPr id="19459" name="TextBox 5"/>
          <p:cNvSpPr txBox="1">
            <a:spLocks noChangeArrowheads="1"/>
          </p:cNvSpPr>
          <p:nvPr/>
        </p:nvSpPr>
        <p:spPr bwMode="auto">
          <a:xfrm>
            <a:off x="3954463" y="134938"/>
            <a:ext cx="492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Learning Objectives</a:t>
            </a:r>
          </a:p>
        </p:txBody>
      </p:sp>
      <p:sp>
        <p:nvSpPr>
          <p:cNvPr id="19460"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AE758527-5DC8-43E1-B93C-9498DDCD4DFA}" type="slidenum">
              <a:rPr lang="en-US" altLang="en-US" sz="2400" smtClean="0">
                <a:solidFill>
                  <a:schemeClr val="tx1"/>
                </a:solidFill>
                <a:latin typeface="Arial" panose="020B0604020202020204" pitchFamily="34" charset="0"/>
              </a:rPr>
              <a:pPr algn="r">
                <a:spcBef>
                  <a:spcPct val="0"/>
                </a:spcBef>
                <a:spcAft>
                  <a:spcPct val="0"/>
                </a:spcAft>
                <a:buClrTx/>
                <a:buFontTx/>
                <a:buNone/>
              </a:pPr>
              <a:t>3</a:t>
            </a:fld>
            <a:endParaRPr lang="en-US" altLang="en-US" sz="2400">
              <a:solidFill>
                <a:schemeClr val="tx1"/>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30</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pic>
        <p:nvPicPr>
          <p:cNvPr id="6" name="Picture 5">
            <a:extLst>
              <a:ext uri="{FF2B5EF4-FFF2-40B4-BE49-F238E27FC236}">
                <a16:creationId xmlns:a16="http://schemas.microsoft.com/office/drawing/2014/main" id="{F0D2DA21-456A-094C-BEB5-9D1E0FB61004}"/>
              </a:ext>
            </a:extLst>
          </p:cNvPr>
          <p:cNvPicPr>
            <a:picLocks noChangeAspect="1"/>
          </p:cNvPicPr>
          <p:nvPr/>
        </p:nvPicPr>
        <p:blipFill>
          <a:blip r:embed="rId3"/>
          <a:stretch>
            <a:fillRect/>
          </a:stretch>
        </p:blipFill>
        <p:spPr>
          <a:xfrm>
            <a:off x="4676932" y="806961"/>
            <a:ext cx="4432852" cy="6051039"/>
          </a:xfrm>
          <a:prstGeom prst="rect">
            <a:avLst/>
          </a:prstGeom>
        </p:spPr>
      </p:pic>
      <p:sp>
        <p:nvSpPr>
          <p:cNvPr id="5" name="Rectangle 4"/>
          <p:cNvSpPr/>
          <p:nvPr/>
        </p:nvSpPr>
        <p:spPr>
          <a:xfrm>
            <a:off x="184912" y="902222"/>
            <a:ext cx="4595810" cy="892552"/>
          </a:xfrm>
          <a:prstGeom prst="rect">
            <a:avLst/>
          </a:prstGeom>
        </p:spPr>
        <p:txBody>
          <a:bodyPr wrap="square">
            <a:spAutoFit/>
          </a:bodyPr>
          <a:lstStyle/>
          <a:p>
            <a:r>
              <a:rPr lang="en-US" sz="2600" b="1" kern="0" dirty="0">
                <a:solidFill>
                  <a:srgbClr val="948151"/>
                </a:solidFill>
                <a:ea typeface="ＭＳ Ｐゴシック"/>
              </a:rPr>
              <a:t>Feeder Maps and Characteristics</a:t>
            </a:r>
            <a:endParaRPr lang="en-US" dirty="0"/>
          </a:p>
        </p:txBody>
      </p:sp>
      <p:sp>
        <p:nvSpPr>
          <p:cNvPr id="2" name="Rectangle 1">
            <a:extLst>
              <a:ext uri="{FF2B5EF4-FFF2-40B4-BE49-F238E27FC236}">
                <a16:creationId xmlns:a16="http://schemas.microsoft.com/office/drawing/2014/main" id="{1F06F08C-B2EE-8647-B86C-B5FA3D044154}"/>
              </a:ext>
            </a:extLst>
          </p:cNvPr>
          <p:cNvSpPr/>
          <p:nvPr/>
        </p:nvSpPr>
        <p:spPr>
          <a:xfrm>
            <a:off x="162253" y="1760849"/>
            <a:ext cx="4146698" cy="1200329"/>
          </a:xfrm>
          <a:prstGeom prst="rect">
            <a:avLst/>
          </a:prstGeom>
        </p:spPr>
        <p:txBody>
          <a:bodyPr wrap="square">
            <a:spAutoFit/>
          </a:bodyPr>
          <a:lstStyle/>
          <a:p>
            <a:r>
              <a:rPr lang="en-US" dirty="0">
                <a:latin typeface="Anonymous-164"/>
              </a:rPr>
              <a:t>Information that a distribution engineer would need to know about a feeder circuit:</a:t>
            </a:r>
          </a:p>
        </p:txBody>
      </p:sp>
      <p:sp>
        <p:nvSpPr>
          <p:cNvPr id="10" name="Rectangle 9">
            <a:extLst>
              <a:ext uri="{FF2B5EF4-FFF2-40B4-BE49-F238E27FC236}">
                <a16:creationId xmlns:a16="http://schemas.microsoft.com/office/drawing/2014/main" id="{EEC75263-5C63-9E44-AE0B-5511BD7103D5}"/>
              </a:ext>
            </a:extLst>
          </p:cNvPr>
          <p:cNvSpPr/>
          <p:nvPr/>
        </p:nvSpPr>
        <p:spPr>
          <a:xfrm>
            <a:off x="117187" y="3301468"/>
            <a:ext cx="4663535" cy="2380139"/>
          </a:xfrm>
          <a:prstGeom prst="rect">
            <a:avLst/>
          </a:prstGeom>
          <a:solidFill>
            <a:schemeClr val="bg1"/>
          </a:solidFill>
          <a:ln>
            <a:solidFill>
              <a:schemeClr val="tx1"/>
            </a:solidFill>
          </a:ln>
        </p:spPr>
        <p:txBody>
          <a:bodyPr wrap="square">
            <a:spAutoFit/>
          </a:bodyPr>
          <a:lstStyle/>
          <a:p>
            <a:pPr algn="just">
              <a:spcBef>
                <a:spcPts val="150"/>
              </a:spcBef>
              <a:spcAft>
                <a:spcPts val="150"/>
              </a:spcAft>
            </a:pPr>
            <a:r>
              <a:rPr lang="en-US" sz="2200" b="1" dirty="0">
                <a:solidFill>
                  <a:srgbClr val="000000"/>
                </a:solidFill>
                <a:cs typeface="Arial" panose="020B0604020202020204" pitchFamily="34" charset="0"/>
              </a:rPr>
              <a:t>Lines </a:t>
            </a:r>
            <a:r>
              <a:rPr lang="en-US" sz="2200" dirty="0">
                <a:solidFill>
                  <a:srgbClr val="000000"/>
                </a:solidFill>
                <a:cs typeface="Arial" panose="020B0604020202020204" pitchFamily="34" charset="0"/>
              </a:rPr>
              <a:t>(overhead and underground)</a:t>
            </a:r>
          </a:p>
          <a:p>
            <a:pPr marL="457200" indent="-457200" algn="just">
              <a:spcBef>
                <a:spcPts val="150"/>
              </a:spcBef>
              <a:spcAft>
                <a:spcPts val="150"/>
              </a:spcAft>
              <a:buFont typeface="+mj-lt"/>
              <a:buAutoNum type="alphaLcPeriod"/>
            </a:pPr>
            <a:r>
              <a:rPr lang="en-US" sz="2200" dirty="0">
                <a:solidFill>
                  <a:srgbClr val="000000"/>
                </a:solidFill>
                <a:cs typeface="Arial" panose="020B0604020202020204" pitchFamily="34" charset="0"/>
              </a:rPr>
              <a:t>Where</a:t>
            </a:r>
          </a:p>
          <a:p>
            <a:pPr marL="457200" indent="-457200" algn="just">
              <a:spcBef>
                <a:spcPts val="150"/>
              </a:spcBef>
              <a:spcAft>
                <a:spcPts val="150"/>
              </a:spcAft>
              <a:buFont typeface="+mj-lt"/>
              <a:buAutoNum type="alphaLcPeriod"/>
            </a:pPr>
            <a:r>
              <a:rPr lang="en-US" sz="2200" dirty="0">
                <a:solidFill>
                  <a:srgbClr val="000000"/>
                </a:solidFill>
                <a:cs typeface="Arial" panose="020B0604020202020204" pitchFamily="34" charset="0"/>
              </a:rPr>
              <a:t>Distances</a:t>
            </a:r>
          </a:p>
          <a:p>
            <a:pPr marL="457200" indent="-457200" algn="just">
              <a:spcBef>
                <a:spcPts val="150"/>
              </a:spcBef>
              <a:spcAft>
                <a:spcPts val="150"/>
              </a:spcAft>
              <a:buFont typeface="+mj-lt"/>
              <a:buAutoNum type="alphaLcPeriod"/>
            </a:pPr>
            <a:r>
              <a:rPr lang="en-US" sz="2200" dirty="0">
                <a:solidFill>
                  <a:srgbClr val="000000"/>
                </a:solidFill>
                <a:cs typeface="Arial" panose="020B0604020202020204" pitchFamily="34" charset="0"/>
              </a:rPr>
              <a:t>Details</a:t>
            </a:r>
          </a:p>
          <a:p>
            <a:pPr marL="971550" lvl="1" indent="-514350" algn="just">
              <a:spcBef>
                <a:spcPts val="150"/>
              </a:spcBef>
              <a:spcAft>
                <a:spcPts val="150"/>
              </a:spcAft>
              <a:buFont typeface="+mj-lt"/>
              <a:buAutoNum type="romanLcPeriod"/>
            </a:pPr>
            <a:r>
              <a:rPr lang="en-US" sz="2200" dirty="0">
                <a:solidFill>
                  <a:srgbClr val="000000"/>
                </a:solidFill>
                <a:cs typeface="Arial" panose="020B0604020202020204" pitchFamily="34" charset="0"/>
              </a:rPr>
              <a:t>Conductor sizes </a:t>
            </a:r>
          </a:p>
          <a:p>
            <a:pPr marL="971550" lvl="1" indent="-514350" algn="just">
              <a:spcBef>
                <a:spcPts val="150"/>
              </a:spcBef>
              <a:spcAft>
                <a:spcPts val="150"/>
              </a:spcAft>
              <a:buFont typeface="+mj-lt"/>
              <a:buAutoNum type="romanLcPeriod"/>
            </a:pPr>
            <a:r>
              <a:rPr lang="en-US" sz="2200" dirty="0">
                <a:solidFill>
                  <a:srgbClr val="000000"/>
                </a:solidFill>
                <a:cs typeface="Arial" panose="020B0604020202020204" pitchFamily="34" charset="0"/>
              </a:rPr>
              <a:t>Phasing</a:t>
            </a:r>
          </a:p>
        </p:txBody>
      </p:sp>
    </p:spTree>
    <p:extLst>
      <p:ext uri="{BB962C8B-B14F-4D97-AF65-F5344CB8AC3E}">
        <p14:creationId xmlns:p14="http://schemas.microsoft.com/office/powerpoint/2010/main" val="4086026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31</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pic>
        <p:nvPicPr>
          <p:cNvPr id="6" name="Picture 5">
            <a:extLst>
              <a:ext uri="{FF2B5EF4-FFF2-40B4-BE49-F238E27FC236}">
                <a16:creationId xmlns:a16="http://schemas.microsoft.com/office/drawing/2014/main" id="{F0D2DA21-456A-094C-BEB5-9D1E0FB61004}"/>
              </a:ext>
            </a:extLst>
          </p:cNvPr>
          <p:cNvPicPr>
            <a:picLocks noChangeAspect="1"/>
          </p:cNvPicPr>
          <p:nvPr/>
        </p:nvPicPr>
        <p:blipFill>
          <a:blip r:embed="rId3"/>
          <a:stretch>
            <a:fillRect/>
          </a:stretch>
        </p:blipFill>
        <p:spPr>
          <a:xfrm>
            <a:off x="4676932" y="806961"/>
            <a:ext cx="4432852" cy="6051039"/>
          </a:xfrm>
          <a:prstGeom prst="rect">
            <a:avLst/>
          </a:prstGeom>
        </p:spPr>
      </p:pic>
      <p:sp>
        <p:nvSpPr>
          <p:cNvPr id="5" name="Rectangle 4"/>
          <p:cNvSpPr/>
          <p:nvPr/>
        </p:nvSpPr>
        <p:spPr>
          <a:xfrm>
            <a:off x="184912" y="902222"/>
            <a:ext cx="4595810" cy="892552"/>
          </a:xfrm>
          <a:prstGeom prst="rect">
            <a:avLst/>
          </a:prstGeom>
        </p:spPr>
        <p:txBody>
          <a:bodyPr wrap="square">
            <a:spAutoFit/>
          </a:bodyPr>
          <a:lstStyle/>
          <a:p>
            <a:r>
              <a:rPr lang="en-US" sz="2600" b="1" kern="0" dirty="0">
                <a:solidFill>
                  <a:srgbClr val="948151"/>
                </a:solidFill>
                <a:ea typeface="ＭＳ Ｐゴシック"/>
              </a:rPr>
              <a:t>Feeder Maps and Characteristics</a:t>
            </a:r>
            <a:endParaRPr lang="en-US" dirty="0"/>
          </a:p>
        </p:txBody>
      </p:sp>
      <p:sp>
        <p:nvSpPr>
          <p:cNvPr id="2" name="Rectangle 1">
            <a:extLst>
              <a:ext uri="{FF2B5EF4-FFF2-40B4-BE49-F238E27FC236}">
                <a16:creationId xmlns:a16="http://schemas.microsoft.com/office/drawing/2014/main" id="{1F06F08C-B2EE-8647-B86C-B5FA3D044154}"/>
              </a:ext>
            </a:extLst>
          </p:cNvPr>
          <p:cNvSpPr/>
          <p:nvPr/>
        </p:nvSpPr>
        <p:spPr>
          <a:xfrm>
            <a:off x="162253" y="1760849"/>
            <a:ext cx="4146698" cy="1200329"/>
          </a:xfrm>
          <a:prstGeom prst="rect">
            <a:avLst/>
          </a:prstGeom>
        </p:spPr>
        <p:txBody>
          <a:bodyPr wrap="square">
            <a:spAutoFit/>
          </a:bodyPr>
          <a:lstStyle/>
          <a:p>
            <a:r>
              <a:rPr lang="en-US" dirty="0">
                <a:latin typeface="Anonymous-164"/>
              </a:rPr>
              <a:t>Information that a distribution engineer would need to know about a feeder circuit:</a:t>
            </a:r>
          </a:p>
        </p:txBody>
      </p:sp>
      <p:sp>
        <p:nvSpPr>
          <p:cNvPr id="12" name="Rectangle 11">
            <a:extLst>
              <a:ext uri="{FF2B5EF4-FFF2-40B4-BE49-F238E27FC236}">
                <a16:creationId xmlns:a16="http://schemas.microsoft.com/office/drawing/2014/main" id="{CF880F7C-4A33-3345-A1D6-3923D3E83AC3}"/>
              </a:ext>
            </a:extLst>
          </p:cNvPr>
          <p:cNvSpPr/>
          <p:nvPr/>
        </p:nvSpPr>
        <p:spPr>
          <a:xfrm>
            <a:off x="456928" y="3429000"/>
            <a:ext cx="3557348" cy="1600438"/>
          </a:xfrm>
          <a:prstGeom prst="rect">
            <a:avLst/>
          </a:prstGeom>
          <a:ln>
            <a:solidFill>
              <a:schemeClr val="tx1"/>
            </a:solidFill>
          </a:ln>
        </p:spPr>
        <p:txBody>
          <a:bodyPr wrap="square">
            <a:spAutoFit/>
          </a:bodyPr>
          <a:lstStyle/>
          <a:p>
            <a:pPr algn="just">
              <a:spcBef>
                <a:spcPts val="150"/>
              </a:spcBef>
              <a:spcAft>
                <a:spcPts val="150"/>
              </a:spcAft>
            </a:pPr>
            <a:r>
              <a:rPr lang="en-US" sz="2200" b="1" dirty="0">
                <a:solidFill>
                  <a:srgbClr val="000000"/>
                </a:solidFill>
                <a:cs typeface="Arial" panose="020B0604020202020204" pitchFamily="34" charset="0"/>
              </a:rPr>
              <a:t>Distribution transformers</a:t>
            </a:r>
          </a:p>
          <a:p>
            <a:pPr marL="457200" indent="-457200" algn="just">
              <a:spcBef>
                <a:spcPts val="150"/>
              </a:spcBef>
              <a:spcAft>
                <a:spcPts val="150"/>
              </a:spcAft>
              <a:buFont typeface="+mj-lt"/>
              <a:buAutoNum type="alphaLcPeriod"/>
            </a:pPr>
            <a:r>
              <a:rPr lang="en-US" sz="2200" dirty="0">
                <a:solidFill>
                  <a:srgbClr val="000000"/>
                </a:solidFill>
                <a:cs typeface="Arial" panose="020B0604020202020204" pitchFamily="34" charset="0"/>
              </a:rPr>
              <a:t>Location</a:t>
            </a:r>
          </a:p>
          <a:p>
            <a:pPr marL="457200" indent="-457200" algn="just">
              <a:spcBef>
                <a:spcPts val="150"/>
              </a:spcBef>
              <a:spcAft>
                <a:spcPts val="150"/>
              </a:spcAft>
              <a:buFont typeface="+mj-lt"/>
              <a:buAutoNum type="alphaLcPeriod"/>
            </a:pPr>
            <a:r>
              <a:rPr lang="en-US" sz="2200" dirty="0">
                <a:solidFill>
                  <a:srgbClr val="000000"/>
                </a:solidFill>
                <a:cs typeface="Arial" panose="020B0604020202020204" pitchFamily="34" charset="0"/>
              </a:rPr>
              <a:t>kVA rating</a:t>
            </a:r>
          </a:p>
          <a:p>
            <a:pPr marL="457200" indent="-457200" algn="just">
              <a:spcBef>
                <a:spcPts val="150"/>
              </a:spcBef>
              <a:spcAft>
                <a:spcPts val="150"/>
              </a:spcAft>
              <a:buFont typeface="+mj-lt"/>
              <a:buAutoNum type="alphaLcPeriod"/>
            </a:pPr>
            <a:r>
              <a:rPr lang="en-US" sz="2200" dirty="0">
                <a:solidFill>
                  <a:srgbClr val="000000"/>
                </a:solidFill>
                <a:cs typeface="Arial" panose="020B0604020202020204" pitchFamily="34" charset="0"/>
              </a:rPr>
              <a:t>Phase connection</a:t>
            </a:r>
          </a:p>
        </p:txBody>
      </p:sp>
    </p:spTree>
    <p:extLst>
      <p:ext uri="{BB962C8B-B14F-4D97-AF65-F5344CB8AC3E}">
        <p14:creationId xmlns:p14="http://schemas.microsoft.com/office/powerpoint/2010/main" val="1773819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32</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pic>
        <p:nvPicPr>
          <p:cNvPr id="6" name="Picture 5">
            <a:extLst>
              <a:ext uri="{FF2B5EF4-FFF2-40B4-BE49-F238E27FC236}">
                <a16:creationId xmlns:a16="http://schemas.microsoft.com/office/drawing/2014/main" id="{F0D2DA21-456A-094C-BEB5-9D1E0FB61004}"/>
              </a:ext>
            </a:extLst>
          </p:cNvPr>
          <p:cNvPicPr>
            <a:picLocks noChangeAspect="1"/>
          </p:cNvPicPr>
          <p:nvPr/>
        </p:nvPicPr>
        <p:blipFill>
          <a:blip r:embed="rId3"/>
          <a:stretch>
            <a:fillRect/>
          </a:stretch>
        </p:blipFill>
        <p:spPr>
          <a:xfrm>
            <a:off x="4676932" y="806961"/>
            <a:ext cx="4432852" cy="6051039"/>
          </a:xfrm>
          <a:prstGeom prst="rect">
            <a:avLst/>
          </a:prstGeom>
        </p:spPr>
      </p:pic>
      <p:sp>
        <p:nvSpPr>
          <p:cNvPr id="5" name="Rectangle 4"/>
          <p:cNvSpPr/>
          <p:nvPr/>
        </p:nvSpPr>
        <p:spPr>
          <a:xfrm>
            <a:off x="184912" y="902222"/>
            <a:ext cx="4595810" cy="892552"/>
          </a:xfrm>
          <a:prstGeom prst="rect">
            <a:avLst/>
          </a:prstGeom>
        </p:spPr>
        <p:txBody>
          <a:bodyPr wrap="square">
            <a:spAutoFit/>
          </a:bodyPr>
          <a:lstStyle/>
          <a:p>
            <a:r>
              <a:rPr lang="en-US" sz="2600" b="1" kern="0" dirty="0">
                <a:solidFill>
                  <a:srgbClr val="948151"/>
                </a:solidFill>
                <a:ea typeface="ＭＳ Ｐゴシック"/>
              </a:rPr>
              <a:t>Feeder Maps and Characteristics</a:t>
            </a:r>
            <a:endParaRPr lang="en-US" dirty="0"/>
          </a:p>
        </p:txBody>
      </p:sp>
      <p:sp>
        <p:nvSpPr>
          <p:cNvPr id="2" name="Rectangle 1">
            <a:extLst>
              <a:ext uri="{FF2B5EF4-FFF2-40B4-BE49-F238E27FC236}">
                <a16:creationId xmlns:a16="http://schemas.microsoft.com/office/drawing/2014/main" id="{1F06F08C-B2EE-8647-B86C-B5FA3D044154}"/>
              </a:ext>
            </a:extLst>
          </p:cNvPr>
          <p:cNvSpPr/>
          <p:nvPr/>
        </p:nvSpPr>
        <p:spPr>
          <a:xfrm>
            <a:off x="162253" y="1760849"/>
            <a:ext cx="4146698" cy="1200329"/>
          </a:xfrm>
          <a:prstGeom prst="rect">
            <a:avLst/>
          </a:prstGeom>
        </p:spPr>
        <p:txBody>
          <a:bodyPr wrap="square">
            <a:spAutoFit/>
          </a:bodyPr>
          <a:lstStyle/>
          <a:p>
            <a:r>
              <a:rPr lang="en-US" dirty="0">
                <a:latin typeface="Anonymous-164"/>
              </a:rPr>
              <a:t>Information that a distribution engineer would need to know about a feeder circuit:</a:t>
            </a:r>
          </a:p>
        </p:txBody>
      </p:sp>
      <p:sp>
        <p:nvSpPr>
          <p:cNvPr id="12" name="Rectangle 11">
            <a:extLst>
              <a:ext uri="{FF2B5EF4-FFF2-40B4-BE49-F238E27FC236}">
                <a16:creationId xmlns:a16="http://schemas.microsoft.com/office/drawing/2014/main" id="{CF880F7C-4A33-3345-A1D6-3923D3E83AC3}"/>
              </a:ext>
            </a:extLst>
          </p:cNvPr>
          <p:cNvSpPr/>
          <p:nvPr/>
        </p:nvSpPr>
        <p:spPr>
          <a:xfrm>
            <a:off x="456928" y="3386708"/>
            <a:ext cx="3557348" cy="1600438"/>
          </a:xfrm>
          <a:prstGeom prst="rect">
            <a:avLst/>
          </a:prstGeom>
          <a:ln>
            <a:solidFill>
              <a:schemeClr val="tx1"/>
            </a:solidFill>
          </a:ln>
        </p:spPr>
        <p:txBody>
          <a:bodyPr wrap="square">
            <a:spAutoFit/>
          </a:bodyPr>
          <a:lstStyle/>
          <a:p>
            <a:r>
              <a:rPr lang="en-US" b="1" dirty="0"/>
              <a:t>In-line transformers</a:t>
            </a:r>
          </a:p>
          <a:p>
            <a:pPr marL="457200" indent="-457200">
              <a:buFont typeface="+mj-lt"/>
              <a:buAutoNum type="alphaLcPeriod"/>
            </a:pPr>
            <a:r>
              <a:rPr lang="en-US" dirty="0"/>
              <a:t>Location</a:t>
            </a:r>
          </a:p>
          <a:p>
            <a:pPr marL="457200" indent="-457200">
              <a:buFont typeface="+mj-lt"/>
              <a:buAutoNum type="alphaLcPeriod"/>
            </a:pPr>
            <a:r>
              <a:rPr lang="en-US" dirty="0"/>
              <a:t>kVA rating</a:t>
            </a:r>
          </a:p>
          <a:p>
            <a:pPr marL="457200" indent="-457200">
              <a:buFont typeface="+mj-lt"/>
              <a:buAutoNum type="alphaLcPeriod"/>
            </a:pPr>
            <a:r>
              <a:rPr lang="en-US" dirty="0"/>
              <a:t>Connection</a:t>
            </a:r>
          </a:p>
        </p:txBody>
      </p:sp>
    </p:spTree>
    <p:extLst>
      <p:ext uri="{BB962C8B-B14F-4D97-AF65-F5344CB8AC3E}">
        <p14:creationId xmlns:p14="http://schemas.microsoft.com/office/powerpoint/2010/main" val="1832292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33</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pic>
        <p:nvPicPr>
          <p:cNvPr id="6" name="Picture 5">
            <a:extLst>
              <a:ext uri="{FF2B5EF4-FFF2-40B4-BE49-F238E27FC236}">
                <a16:creationId xmlns:a16="http://schemas.microsoft.com/office/drawing/2014/main" id="{F0D2DA21-456A-094C-BEB5-9D1E0FB61004}"/>
              </a:ext>
            </a:extLst>
          </p:cNvPr>
          <p:cNvPicPr>
            <a:picLocks noChangeAspect="1"/>
          </p:cNvPicPr>
          <p:nvPr/>
        </p:nvPicPr>
        <p:blipFill>
          <a:blip r:embed="rId3"/>
          <a:stretch>
            <a:fillRect/>
          </a:stretch>
        </p:blipFill>
        <p:spPr>
          <a:xfrm>
            <a:off x="4676932" y="806961"/>
            <a:ext cx="4432852" cy="6051039"/>
          </a:xfrm>
          <a:prstGeom prst="rect">
            <a:avLst/>
          </a:prstGeom>
        </p:spPr>
      </p:pic>
      <p:sp>
        <p:nvSpPr>
          <p:cNvPr id="5" name="Rectangle 4"/>
          <p:cNvSpPr/>
          <p:nvPr/>
        </p:nvSpPr>
        <p:spPr>
          <a:xfrm>
            <a:off x="184912" y="902222"/>
            <a:ext cx="4595810" cy="892552"/>
          </a:xfrm>
          <a:prstGeom prst="rect">
            <a:avLst/>
          </a:prstGeom>
        </p:spPr>
        <p:txBody>
          <a:bodyPr wrap="square">
            <a:spAutoFit/>
          </a:bodyPr>
          <a:lstStyle/>
          <a:p>
            <a:r>
              <a:rPr lang="en-US" sz="2600" b="1" kern="0" dirty="0">
                <a:solidFill>
                  <a:srgbClr val="948151"/>
                </a:solidFill>
                <a:ea typeface="ＭＳ Ｐゴシック"/>
              </a:rPr>
              <a:t>Feeder Maps and Characteristics</a:t>
            </a:r>
            <a:endParaRPr lang="en-US" dirty="0"/>
          </a:p>
        </p:txBody>
      </p:sp>
      <p:sp>
        <p:nvSpPr>
          <p:cNvPr id="2" name="Rectangle 1">
            <a:extLst>
              <a:ext uri="{FF2B5EF4-FFF2-40B4-BE49-F238E27FC236}">
                <a16:creationId xmlns:a16="http://schemas.microsoft.com/office/drawing/2014/main" id="{1F06F08C-B2EE-8647-B86C-B5FA3D044154}"/>
              </a:ext>
            </a:extLst>
          </p:cNvPr>
          <p:cNvSpPr/>
          <p:nvPr/>
        </p:nvSpPr>
        <p:spPr>
          <a:xfrm>
            <a:off x="162253" y="1760849"/>
            <a:ext cx="4146698" cy="1200329"/>
          </a:xfrm>
          <a:prstGeom prst="rect">
            <a:avLst/>
          </a:prstGeom>
        </p:spPr>
        <p:txBody>
          <a:bodyPr wrap="square">
            <a:spAutoFit/>
          </a:bodyPr>
          <a:lstStyle/>
          <a:p>
            <a:r>
              <a:rPr lang="en-US" dirty="0">
                <a:latin typeface="Anonymous-164"/>
              </a:rPr>
              <a:t>Information that a distribution engineer would need to know about a feeder circuit:</a:t>
            </a:r>
          </a:p>
        </p:txBody>
      </p:sp>
      <p:sp>
        <p:nvSpPr>
          <p:cNvPr id="12" name="Rectangle 11">
            <a:extLst>
              <a:ext uri="{FF2B5EF4-FFF2-40B4-BE49-F238E27FC236}">
                <a16:creationId xmlns:a16="http://schemas.microsoft.com/office/drawing/2014/main" id="{CF880F7C-4A33-3345-A1D6-3923D3E83AC3}"/>
              </a:ext>
            </a:extLst>
          </p:cNvPr>
          <p:cNvSpPr/>
          <p:nvPr/>
        </p:nvSpPr>
        <p:spPr>
          <a:xfrm>
            <a:off x="456928" y="3429000"/>
            <a:ext cx="3557348" cy="1600438"/>
          </a:xfrm>
          <a:prstGeom prst="rect">
            <a:avLst/>
          </a:prstGeom>
          <a:ln>
            <a:solidFill>
              <a:schemeClr val="tx1"/>
            </a:solidFill>
          </a:ln>
        </p:spPr>
        <p:txBody>
          <a:bodyPr wrap="square">
            <a:spAutoFit/>
          </a:bodyPr>
          <a:lstStyle/>
          <a:p>
            <a:r>
              <a:rPr lang="en-US" b="1" dirty="0"/>
              <a:t>Shunt capacitors</a:t>
            </a:r>
          </a:p>
          <a:p>
            <a:pPr marL="457200" indent="-457200">
              <a:buFont typeface="+mj-lt"/>
              <a:buAutoNum type="alphaLcPeriod"/>
            </a:pPr>
            <a:r>
              <a:rPr lang="en-US" dirty="0"/>
              <a:t>Location</a:t>
            </a:r>
          </a:p>
          <a:p>
            <a:pPr marL="457200" indent="-457200">
              <a:buFont typeface="+mj-lt"/>
              <a:buAutoNum type="alphaLcPeriod"/>
            </a:pPr>
            <a:r>
              <a:rPr lang="en-US" dirty="0" err="1"/>
              <a:t>kvar</a:t>
            </a:r>
            <a:r>
              <a:rPr lang="en-US" dirty="0"/>
              <a:t> rating</a:t>
            </a:r>
          </a:p>
          <a:p>
            <a:pPr marL="457200" indent="-457200">
              <a:buFont typeface="+mj-lt"/>
              <a:buAutoNum type="alphaLcPeriod"/>
            </a:pPr>
            <a:r>
              <a:rPr lang="en-US" dirty="0"/>
              <a:t>Phase connection</a:t>
            </a:r>
          </a:p>
        </p:txBody>
      </p:sp>
    </p:spTree>
    <p:extLst>
      <p:ext uri="{BB962C8B-B14F-4D97-AF65-F5344CB8AC3E}">
        <p14:creationId xmlns:p14="http://schemas.microsoft.com/office/powerpoint/2010/main" val="2105805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34</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pic>
        <p:nvPicPr>
          <p:cNvPr id="6" name="Picture 5">
            <a:extLst>
              <a:ext uri="{FF2B5EF4-FFF2-40B4-BE49-F238E27FC236}">
                <a16:creationId xmlns:a16="http://schemas.microsoft.com/office/drawing/2014/main" id="{F0D2DA21-456A-094C-BEB5-9D1E0FB61004}"/>
              </a:ext>
            </a:extLst>
          </p:cNvPr>
          <p:cNvPicPr>
            <a:picLocks noChangeAspect="1"/>
          </p:cNvPicPr>
          <p:nvPr/>
        </p:nvPicPr>
        <p:blipFill>
          <a:blip r:embed="rId3"/>
          <a:stretch>
            <a:fillRect/>
          </a:stretch>
        </p:blipFill>
        <p:spPr>
          <a:xfrm>
            <a:off x="4676932" y="806961"/>
            <a:ext cx="4432852" cy="6051039"/>
          </a:xfrm>
          <a:prstGeom prst="rect">
            <a:avLst/>
          </a:prstGeom>
        </p:spPr>
      </p:pic>
      <p:sp>
        <p:nvSpPr>
          <p:cNvPr id="5" name="Rectangle 4"/>
          <p:cNvSpPr/>
          <p:nvPr/>
        </p:nvSpPr>
        <p:spPr>
          <a:xfrm>
            <a:off x="184912" y="902222"/>
            <a:ext cx="4595810" cy="892552"/>
          </a:xfrm>
          <a:prstGeom prst="rect">
            <a:avLst/>
          </a:prstGeom>
        </p:spPr>
        <p:txBody>
          <a:bodyPr wrap="square">
            <a:spAutoFit/>
          </a:bodyPr>
          <a:lstStyle/>
          <a:p>
            <a:r>
              <a:rPr lang="en-US" sz="2600" b="1" kern="0" dirty="0">
                <a:solidFill>
                  <a:srgbClr val="948151"/>
                </a:solidFill>
                <a:ea typeface="ＭＳ Ｐゴシック"/>
              </a:rPr>
              <a:t>Feeder Maps and Characteristics</a:t>
            </a:r>
            <a:endParaRPr lang="en-US" dirty="0"/>
          </a:p>
        </p:txBody>
      </p:sp>
      <p:sp>
        <p:nvSpPr>
          <p:cNvPr id="2" name="Rectangle 1">
            <a:extLst>
              <a:ext uri="{FF2B5EF4-FFF2-40B4-BE49-F238E27FC236}">
                <a16:creationId xmlns:a16="http://schemas.microsoft.com/office/drawing/2014/main" id="{1F06F08C-B2EE-8647-B86C-B5FA3D044154}"/>
              </a:ext>
            </a:extLst>
          </p:cNvPr>
          <p:cNvSpPr/>
          <p:nvPr/>
        </p:nvSpPr>
        <p:spPr>
          <a:xfrm>
            <a:off x="162253" y="1760849"/>
            <a:ext cx="4146698" cy="1200329"/>
          </a:xfrm>
          <a:prstGeom prst="rect">
            <a:avLst/>
          </a:prstGeom>
        </p:spPr>
        <p:txBody>
          <a:bodyPr wrap="square">
            <a:spAutoFit/>
          </a:bodyPr>
          <a:lstStyle/>
          <a:p>
            <a:r>
              <a:rPr lang="en-US" dirty="0">
                <a:latin typeface="Anonymous-164"/>
              </a:rPr>
              <a:t>Information that a distribution engineer would need to know about a feeder circuit:</a:t>
            </a:r>
          </a:p>
        </p:txBody>
      </p:sp>
      <p:sp>
        <p:nvSpPr>
          <p:cNvPr id="12" name="Rectangle 11">
            <a:extLst>
              <a:ext uri="{FF2B5EF4-FFF2-40B4-BE49-F238E27FC236}">
                <a16:creationId xmlns:a16="http://schemas.microsoft.com/office/drawing/2014/main" id="{CF880F7C-4A33-3345-A1D6-3923D3E83AC3}"/>
              </a:ext>
            </a:extLst>
          </p:cNvPr>
          <p:cNvSpPr/>
          <p:nvPr/>
        </p:nvSpPr>
        <p:spPr>
          <a:xfrm>
            <a:off x="456928" y="3429000"/>
            <a:ext cx="3557348" cy="2380139"/>
          </a:xfrm>
          <a:prstGeom prst="rect">
            <a:avLst/>
          </a:prstGeom>
          <a:ln>
            <a:solidFill>
              <a:schemeClr val="tx1"/>
            </a:solidFill>
          </a:ln>
        </p:spPr>
        <p:txBody>
          <a:bodyPr wrap="square">
            <a:spAutoFit/>
          </a:bodyPr>
          <a:lstStyle/>
          <a:p>
            <a:pPr algn="just">
              <a:spcBef>
                <a:spcPts val="150"/>
              </a:spcBef>
              <a:spcAft>
                <a:spcPts val="150"/>
              </a:spcAft>
            </a:pPr>
            <a:r>
              <a:rPr lang="en-US" sz="2200" b="1" dirty="0">
                <a:solidFill>
                  <a:srgbClr val="000000"/>
                </a:solidFill>
                <a:cs typeface="Arial" panose="020B0604020202020204" pitchFamily="34" charset="0"/>
              </a:rPr>
              <a:t>Voltage regulators</a:t>
            </a:r>
          </a:p>
          <a:p>
            <a:pPr marL="457200" indent="-457200" algn="just">
              <a:spcBef>
                <a:spcPts val="150"/>
              </a:spcBef>
              <a:spcAft>
                <a:spcPts val="150"/>
              </a:spcAft>
              <a:buFont typeface="+mj-lt"/>
              <a:buAutoNum type="alphaLcPeriod"/>
            </a:pPr>
            <a:r>
              <a:rPr lang="en-US" sz="2200" dirty="0">
                <a:solidFill>
                  <a:srgbClr val="000000"/>
                </a:solidFill>
                <a:cs typeface="Arial" panose="020B0604020202020204" pitchFamily="34" charset="0"/>
              </a:rPr>
              <a:t>Location</a:t>
            </a:r>
          </a:p>
          <a:p>
            <a:pPr marL="457200" indent="-457200" algn="just">
              <a:spcBef>
                <a:spcPts val="150"/>
              </a:spcBef>
              <a:spcAft>
                <a:spcPts val="150"/>
              </a:spcAft>
              <a:buFont typeface="+mj-lt"/>
              <a:buAutoNum type="alphaLcPeriod"/>
            </a:pPr>
            <a:r>
              <a:rPr lang="en-US" sz="2200" dirty="0">
                <a:solidFill>
                  <a:srgbClr val="000000"/>
                </a:solidFill>
                <a:cs typeface="Arial" panose="020B0604020202020204" pitchFamily="34" charset="0"/>
              </a:rPr>
              <a:t>Phase connection</a:t>
            </a:r>
          </a:p>
          <a:p>
            <a:pPr marL="457200" indent="-457200" algn="just">
              <a:spcBef>
                <a:spcPts val="150"/>
              </a:spcBef>
              <a:spcAft>
                <a:spcPts val="150"/>
              </a:spcAft>
              <a:buFont typeface="+mj-lt"/>
              <a:buAutoNum type="alphaLcPeriod"/>
            </a:pPr>
            <a:r>
              <a:rPr lang="en-US" sz="2200" dirty="0">
                <a:solidFill>
                  <a:srgbClr val="000000"/>
                </a:solidFill>
                <a:cs typeface="Arial" panose="020B0604020202020204" pitchFamily="34" charset="0"/>
              </a:rPr>
              <a:t>Type </a:t>
            </a:r>
          </a:p>
          <a:p>
            <a:pPr marL="914400" lvl="1" indent="-457200" algn="just">
              <a:spcBef>
                <a:spcPts val="150"/>
              </a:spcBef>
              <a:spcAft>
                <a:spcPts val="150"/>
              </a:spcAft>
              <a:buFont typeface="+mj-lt"/>
              <a:buAutoNum type="romanLcPeriod"/>
            </a:pPr>
            <a:r>
              <a:rPr lang="en-US" sz="2200" dirty="0">
                <a:solidFill>
                  <a:srgbClr val="000000"/>
                </a:solidFill>
                <a:cs typeface="Arial" panose="020B0604020202020204" pitchFamily="34" charset="0"/>
              </a:rPr>
              <a:t>Single-phase</a:t>
            </a:r>
          </a:p>
          <a:p>
            <a:pPr marL="971550" lvl="1" indent="-514350" algn="just">
              <a:spcBef>
                <a:spcPts val="150"/>
              </a:spcBef>
              <a:spcAft>
                <a:spcPts val="150"/>
              </a:spcAft>
              <a:buFont typeface="+mj-lt"/>
              <a:buAutoNum type="romanLcPeriod"/>
            </a:pPr>
            <a:r>
              <a:rPr lang="en-US" sz="2200" dirty="0">
                <a:solidFill>
                  <a:srgbClr val="000000"/>
                </a:solidFill>
                <a:cs typeface="Arial" panose="020B0604020202020204" pitchFamily="34" charset="0"/>
              </a:rPr>
              <a:t>Three-phase</a:t>
            </a:r>
          </a:p>
        </p:txBody>
      </p:sp>
    </p:spTree>
    <p:extLst>
      <p:ext uri="{BB962C8B-B14F-4D97-AF65-F5344CB8AC3E}">
        <p14:creationId xmlns:p14="http://schemas.microsoft.com/office/powerpoint/2010/main" val="1850928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35</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pic>
        <p:nvPicPr>
          <p:cNvPr id="6" name="Picture 5">
            <a:extLst>
              <a:ext uri="{FF2B5EF4-FFF2-40B4-BE49-F238E27FC236}">
                <a16:creationId xmlns:a16="http://schemas.microsoft.com/office/drawing/2014/main" id="{F0D2DA21-456A-094C-BEB5-9D1E0FB61004}"/>
              </a:ext>
            </a:extLst>
          </p:cNvPr>
          <p:cNvPicPr>
            <a:picLocks noChangeAspect="1"/>
          </p:cNvPicPr>
          <p:nvPr/>
        </p:nvPicPr>
        <p:blipFill>
          <a:blip r:embed="rId3"/>
          <a:stretch>
            <a:fillRect/>
          </a:stretch>
        </p:blipFill>
        <p:spPr>
          <a:xfrm>
            <a:off x="4676932" y="806961"/>
            <a:ext cx="4432852" cy="6051039"/>
          </a:xfrm>
          <a:prstGeom prst="rect">
            <a:avLst/>
          </a:prstGeom>
        </p:spPr>
      </p:pic>
      <p:sp>
        <p:nvSpPr>
          <p:cNvPr id="5" name="Rectangle 4"/>
          <p:cNvSpPr/>
          <p:nvPr/>
        </p:nvSpPr>
        <p:spPr>
          <a:xfrm>
            <a:off x="184912" y="902222"/>
            <a:ext cx="4595810" cy="892552"/>
          </a:xfrm>
          <a:prstGeom prst="rect">
            <a:avLst/>
          </a:prstGeom>
        </p:spPr>
        <p:txBody>
          <a:bodyPr wrap="square">
            <a:spAutoFit/>
          </a:bodyPr>
          <a:lstStyle/>
          <a:p>
            <a:r>
              <a:rPr lang="en-US" sz="2600" b="1" kern="0" dirty="0">
                <a:solidFill>
                  <a:srgbClr val="948151"/>
                </a:solidFill>
                <a:ea typeface="ＭＳ Ｐゴシック"/>
              </a:rPr>
              <a:t>Feeder Maps and Characteristics</a:t>
            </a:r>
            <a:endParaRPr lang="en-US" dirty="0"/>
          </a:p>
        </p:txBody>
      </p:sp>
      <p:sp>
        <p:nvSpPr>
          <p:cNvPr id="2" name="Rectangle 1">
            <a:extLst>
              <a:ext uri="{FF2B5EF4-FFF2-40B4-BE49-F238E27FC236}">
                <a16:creationId xmlns:a16="http://schemas.microsoft.com/office/drawing/2014/main" id="{1F06F08C-B2EE-8647-B86C-B5FA3D044154}"/>
              </a:ext>
            </a:extLst>
          </p:cNvPr>
          <p:cNvSpPr/>
          <p:nvPr/>
        </p:nvSpPr>
        <p:spPr>
          <a:xfrm>
            <a:off x="162253" y="1760849"/>
            <a:ext cx="4146698" cy="1200329"/>
          </a:xfrm>
          <a:prstGeom prst="rect">
            <a:avLst/>
          </a:prstGeom>
        </p:spPr>
        <p:txBody>
          <a:bodyPr wrap="square">
            <a:spAutoFit/>
          </a:bodyPr>
          <a:lstStyle/>
          <a:p>
            <a:r>
              <a:rPr lang="en-US" dirty="0">
                <a:latin typeface="Anonymous-164"/>
              </a:rPr>
              <a:t>Information that a distribution engineer would need to know about a feeder circuit:</a:t>
            </a:r>
          </a:p>
        </p:txBody>
      </p:sp>
      <p:sp>
        <p:nvSpPr>
          <p:cNvPr id="12" name="Rectangle 11">
            <a:extLst>
              <a:ext uri="{FF2B5EF4-FFF2-40B4-BE49-F238E27FC236}">
                <a16:creationId xmlns:a16="http://schemas.microsoft.com/office/drawing/2014/main" id="{CF880F7C-4A33-3345-A1D6-3923D3E83AC3}"/>
              </a:ext>
            </a:extLst>
          </p:cNvPr>
          <p:cNvSpPr/>
          <p:nvPr/>
        </p:nvSpPr>
        <p:spPr>
          <a:xfrm>
            <a:off x="531356" y="3429000"/>
            <a:ext cx="2977388" cy="1549142"/>
          </a:xfrm>
          <a:prstGeom prst="rect">
            <a:avLst/>
          </a:prstGeom>
          <a:ln>
            <a:solidFill>
              <a:schemeClr val="tx1"/>
            </a:solidFill>
          </a:ln>
        </p:spPr>
        <p:txBody>
          <a:bodyPr wrap="square">
            <a:spAutoFit/>
          </a:bodyPr>
          <a:lstStyle/>
          <a:p>
            <a:pPr algn="just">
              <a:spcBef>
                <a:spcPts val="150"/>
              </a:spcBef>
              <a:spcAft>
                <a:spcPts val="150"/>
              </a:spcAft>
            </a:pPr>
            <a:r>
              <a:rPr lang="en-US" sz="2200" b="1" dirty="0">
                <a:solidFill>
                  <a:srgbClr val="000000"/>
                </a:solidFill>
                <a:cs typeface="Arial" panose="020B0604020202020204" pitchFamily="34" charset="0"/>
              </a:rPr>
              <a:t>Switches</a:t>
            </a:r>
          </a:p>
          <a:p>
            <a:pPr marL="457200" indent="-457200" algn="just">
              <a:spcBef>
                <a:spcPts val="150"/>
              </a:spcBef>
              <a:spcAft>
                <a:spcPts val="150"/>
              </a:spcAft>
              <a:buFont typeface="+mj-lt"/>
              <a:buAutoNum type="alphaLcPeriod"/>
            </a:pPr>
            <a:r>
              <a:rPr lang="en-US" sz="2200" dirty="0">
                <a:solidFill>
                  <a:srgbClr val="000000"/>
                </a:solidFill>
                <a:cs typeface="Arial" panose="020B0604020202020204" pitchFamily="34" charset="0"/>
              </a:rPr>
              <a:t>Location</a:t>
            </a:r>
          </a:p>
          <a:p>
            <a:pPr marL="457200" indent="-457200" algn="just">
              <a:spcBef>
                <a:spcPts val="150"/>
              </a:spcBef>
              <a:spcAft>
                <a:spcPts val="150"/>
              </a:spcAft>
              <a:buFont typeface="+mj-lt"/>
              <a:buAutoNum type="alphaLcPeriod"/>
            </a:pPr>
            <a:r>
              <a:rPr lang="en-US" sz="2200" dirty="0">
                <a:solidFill>
                  <a:srgbClr val="000000"/>
                </a:solidFill>
                <a:cs typeface="Arial" panose="020B0604020202020204" pitchFamily="34" charset="0"/>
              </a:rPr>
              <a:t>Normal open/close status</a:t>
            </a:r>
          </a:p>
        </p:txBody>
      </p:sp>
    </p:spTree>
    <p:extLst>
      <p:ext uri="{BB962C8B-B14F-4D97-AF65-F5344CB8AC3E}">
        <p14:creationId xmlns:p14="http://schemas.microsoft.com/office/powerpoint/2010/main" val="1513510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36</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416868" cy="492443"/>
          </a:xfrm>
          <a:prstGeom prst="rect">
            <a:avLst/>
          </a:prstGeom>
        </p:spPr>
        <p:txBody>
          <a:bodyPr wrap="none">
            <a:spAutoFit/>
          </a:bodyPr>
          <a:lstStyle/>
          <a:p>
            <a:r>
              <a:rPr lang="en-US" sz="2600" b="1" kern="0" dirty="0">
                <a:solidFill>
                  <a:srgbClr val="948151"/>
                </a:solidFill>
                <a:ea typeface="ＭＳ Ｐゴシック"/>
              </a:rPr>
              <a:t>Feeder Maps and Characteristics</a:t>
            </a:r>
            <a:endParaRPr lang="en-US" dirty="0"/>
          </a:p>
        </p:txBody>
      </p:sp>
      <p:sp>
        <p:nvSpPr>
          <p:cNvPr id="9" name="Rectangle 8"/>
          <p:cNvSpPr/>
          <p:nvPr/>
        </p:nvSpPr>
        <p:spPr>
          <a:xfrm>
            <a:off x="184912" y="1465889"/>
            <a:ext cx="8556317" cy="1200329"/>
          </a:xfrm>
          <a:prstGeom prst="rect">
            <a:avLst/>
          </a:prstGeom>
        </p:spPr>
        <p:txBody>
          <a:bodyPr wrap="square">
            <a:spAutoFit/>
          </a:bodyPr>
          <a:lstStyle/>
          <a:p>
            <a:r>
              <a:rPr lang="en-US" b="1" dirty="0">
                <a:latin typeface="Anonymous-164"/>
              </a:rPr>
              <a:t>Geographical Information Systems (GIS)</a:t>
            </a:r>
            <a:r>
              <a:rPr lang="en-US" dirty="0">
                <a:latin typeface="Anonymous-164"/>
              </a:rPr>
              <a:t> are now quite common for distribution engineering. These systems use actual maps to plot useful data which has some geospatial relevance to it. </a:t>
            </a:r>
            <a:endParaRPr lang="en-US" b="1" dirty="0">
              <a:latin typeface="Anonymous-164"/>
            </a:endParaRPr>
          </a:p>
        </p:txBody>
      </p:sp>
      <p:pic>
        <p:nvPicPr>
          <p:cNvPr id="4" name="Picture 3">
            <a:extLst>
              <a:ext uri="{FF2B5EF4-FFF2-40B4-BE49-F238E27FC236}">
                <a16:creationId xmlns:a16="http://schemas.microsoft.com/office/drawing/2014/main" id="{584B546F-DF16-7E40-AFDD-F926C19B412B}"/>
              </a:ext>
            </a:extLst>
          </p:cNvPr>
          <p:cNvPicPr>
            <a:picLocks noChangeAspect="1"/>
          </p:cNvPicPr>
          <p:nvPr/>
        </p:nvPicPr>
        <p:blipFill>
          <a:blip r:embed="rId3"/>
          <a:stretch>
            <a:fillRect/>
          </a:stretch>
        </p:blipFill>
        <p:spPr>
          <a:xfrm>
            <a:off x="525153" y="3305971"/>
            <a:ext cx="3050717" cy="2671275"/>
          </a:xfrm>
          <a:prstGeom prst="rect">
            <a:avLst/>
          </a:prstGeom>
        </p:spPr>
      </p:pic>
      <p:pic>
        <p:nvPicPr>
          <p:cNvPr id="6" name="Picture 5">
            <a:extLst>
              <a:ext uri="{FF2B5EF4-FFF2-40B4-BE49-F238E27FC236}">
                <a16:creationId xmlns:a16="http://schemas.microsoft.com/office/drawing/2014/main" id="{95B76B79-385C-804B-AE58-DC4C34538DA6}"/>
              </a:ext>
            </a:extLst>
          </p:cNvPr>
          <p:cNvPicPr>
            <a:picLocks noChangeAspect="1"/>
          </p:cNvPicPr>
          <p:nvPr/>
        </p:nvPicPr>
        <p:blipFill>
          <a:blip r:embed="rId4"/>
          <a:stretch>
            <a:fillRect/>
          </a:stretch>
        </p:blipFill>
        <p:spPr>
          <a:xfrm>
            <a:off x="4304021" y="2737442"/>
            <a:ext cx="3550730" cy="1565183"/>
          </a:xfrm>
          <a:prstGeom prst="rect">
            <a:avLst/>
          </a:prstGeom>
        </p:spPr>
      </p:pic>
      <p:pic>
        <p:nvPicPr>
          <p:cNvPr id="7" name="Picture 6">
            <a:extLst>
              <a:ext uri="{FF2B5EF4-FFF2-40B4-BE49-F238E27FC236}">
                <a16:creationId xmlns:a16="http://schemas.microsoft.com/office/drawing/2014/main" id="{2F7A5E2F-718B-9448-A348-CF22922C3D75}"/>
              </a:ext>
            </a:extLst>
          </p:cNvPr>
          <p:cNvPicPr>
            <a:picLocks noChangeAspect="1"/>
          </p:cNvPicPr>
          <p:nvPr/>
        </p:nvPicPr>
        <p:blipFill>
          <a:blip r:embed="rId5"/>
          <a:stretch>
            <a:fillRect/>
          </a:stretch>
        </p:blipFill>
        <p:spPr>
          <a:xfrm>
            <a:off x="4157330" y="4641609"/>
            <a:ext cx="3844112" cy="2034104"/>
          </a:xfrm>
          <a:prstGeom prst="rect">
            <a:avLst/>
          </a:prstGeom>
        </p:spPr>
      </p:pic>
    </p:spTree>
    <p:extLst>
      <p:ext uri="{BB962C8B-B14F-4D97-AF65-F5344CB8AC3E}">
        <p14:creationId xmlns:p14="http://schemas.microsoft.com/office/powerpoint/2010/main" val="2226579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37</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5416868" cy="492443"/>
          </a:xfrm>
          <a:prstGeom prst="rect">
            <a:avLst/>
          </a:prstGeom>
        </p:spPr>
        <p:txBody>
          <a:bodyPr wrap="none">
            <a:spAutoFit/>
          </a:bodyPr>
          <a:lstStyle/>
          <a:p>
            <a:r>
              <a:rPr lang="en-US" sz="2600" b="1" kern="0" dirty="0">
                <a:solidFill>
                  <a:srgbClr val="948151"/>
                </a:solidFill>
                <a:ea typeface="ＭＳ Ｐゴシック"/>
              </a:rPr>
              <a:t>Feeder Maps and Characteristics</a:t>
            </a:r>
            <a:endParaRPr lang="en-US" dirty="0"/>
          </a:p>
        </p:txBody>
      </p:sp>
      <p:pic>
        <p:nvPicPr>
          <p:cNvPr id="2" name="Picture 1">
            <a:extLst>
              <a:ext uri="{FF2B5EF4-FFF2-40B4-BE49-F238E27FC236}">
                <a16:creationId xmlns:a16="http://schemas.microsoft.com/office/drawing/2014/main" id="{0DF59A7C-07E9-5441-991A-F406F7612CF4}"/>
              </a:ext>
            </a:extLst>
          </p:cNvPr>
          <p:cNvPicPr>
            <a:picLocks noChangeAspect="1"/>
          </p:cNvPicPr>
          <p:nvPr/>
        </p:nvPicPr>
        <p:blipFill>
          <a:blip r:embed="rId3"/>
          <a:stretch>
            <a:fillRect/>
          </a:stretch>
        </p:blipFill>
        <p:spPr>
          <a:xfrm>
            <a:off x="1144508" y="1394665"/>
            <a:ext cx="6393976" cy="5348152"/>
          </a:xfrm>
          <a:prstGeom prst="rect">
            <a:avLst/>
          </a:prstGeom>
        </p:spPr>
      </p:pic>
    </p:spTree>
    <p:extLst>
      <p:ext uri="{BB962C8B-B14F-4D97-AF65-F5344CB8AC3E}">
        <p14:creationId xmlns:p14="http://schemas.microsoft.com/office/powerpoint/2010/main" val="955088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38</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sp>
        <p:nvSpPr>
          <p:cNvPr id="5" name="Rectangle 4"/>
          <p:cNvSpPr/>
          <p:nvPr/>
        </p:nvSpPr>
        <p:spPr>
          <a:xfrm>
            <a:off x="184912" y="902222"/>
            <a:ext cx="4595810" cy="892552"/>
          </a:xfrm>
          <a:prstGeom prst="rect">
            <a:avLst/>
          </a:prstGeom>
        </p:spPr>
        <p:txBody>
          <a:bodyPr wrap="square">
            <a:spAutoFit/>
          </a:bodyPr>
          <a:lstStyle/>
          <a:p>
            <a:r>
              <a:rPr lang="en-US" sz="2600" b="1" kern="0" dirty="0">
                <a:solidFill>
                  <a:srgbClr val="948151"/>
                </a:solidFill>
                <a:ea typeface="ＭＳ Ｐゴシック"/>
              </a:rPr>
              <a:t>Feeder Maps and Characteristics</a:t>
            </a:r>
            <a:endParaRPr lang="en-US" dirty="0"/>
          </a:p>
        </p:txBody>
      </p:sp>
      <p:sp>
        <p:nvSpPr>
          <p:cNvPr id="2" name="Rectangle 1">
            <a:extLst>
              <a:ext uri="{FF2B5EF4-FFF2-40B4-BE49-F238E27FC236}">
                <a16:creationId xmlns:a16="http://schemas.microsoft.com/office/drawing/2014/main" id="{1F06F08C-B2EE-8647-B86C-B5FA3D044154}"/>
              </a:ext>
            </a:extLst>
          </p:cNvPr>
          <p:cNvSpPr/>
          <p:nvPr/>
        </p:nvSpPr>
        <p:spPr>
          <a:xfrm>
            <a:off x="162253" y="1760849"/>
            <a:ext cx="8720492" cy="1015663"/>
          </a:xfrm>
          <a:prstGeom prst="rect">
            <a:avLst/>
          </a:prstGeom>
        </p:spPr>
        <p:txBody>
          <a:bodyPr wrap="square">
            <a:spAutoFit/>
          </a:bodyPr>
          <a:lstStyle/>
          <a:p>
            <a:r>
              <a:rPr lang="en-US" sz="2000" dirty="0"/>
              <a:t>Electrical characteristics for each device will have to be determined before the analysis of the feeder can commence. In order to determine the electrical characteristics, the following data must be available:</a:t>
            </a:r>
            <a:endParaRPr lang="en-US" sz="2000" dirty="0">
              <a:latin typeface="Anonymous-164"/>
            </a:endParaRPr>
          </a:p>
        </p:txBody>
      </p:sp>
      <p:sp>
        <p:nvSpPr>
          <p:cNvPr id="12" name="Rectangle 11">
            <a:extLst>
              <a:ext uri="{FF2B5EF4-FFF2-40B4-BE49-F238E27FC236}">
                <a16:creationId xmlns:a16="http://schemas.microsoft.com/office/drawing/2014/main" id="{CF880F7C-4A33-3345-A1D6-3923D3E83AC3}"/>
              </a:ext>
            </a:extLst>
          </p:cNvPr>
          <p:cNvSpPr/>
          <p:nvPr/>
        </p:nvSpPr>
        <p:spPr>
          <a:xfrm>
            <a:off x="1222743" y="3249851"/>
            <a:ext cx="6390168" cy="2954655"/>
          </a:xfrm>
          <a:prstGeom prst="rect">
            <a:avLst/>
          </a:prstGeom>
          <a:ln>
            <a:noFill/>
          </a:ln>
        </p:spPr>
        <p:txBody>
          <a:bodyPr wrap="square">
            <a:spAutoFit/>
          </a:bodyPr>
          <a:lstStyle/>
          <a:p>
            <a:pPr marL="457200" indent="-457200" algn="just">
              <a:spcBef>
                <a:spcPts val="150"/>
              </a:spcBef>
              <a:spcAft>
                <a:spcPts val="150"/>
              </a:spcAft>
              <a:buAutoNum type="arabicPeriod"/>
            </a:pPr>
            <a:r>
              <a:rPr lang="en-US" dirty="0"/>
              <a:t>Overhead and underground line spacings</a:t>
            </a:r>
          </a:p>
          <a:p>
            <a:pPr marL="457200" indent="-457200" algn="just">
              <a:spcBef>
                <a:spcPts val="150"/>
              </a:spcBef>
              <a:spcAft>
                <a:spcPts val="150"/>
              </a:spcAft>
              <a:buAutoNum type="arabicPeriod"/>
            </a:pPr>
            <a:r>
              <a:rPr lang="en-US" dirty="0"/>
              <a:t>Conductor tables</a:t>
            </a:r>
          </a:p>
          <a:p>
            <a:pPr marL="914400" lvl="1" indent="-457200" algn="just">
              <a:spcBef>
                <a:spcPts val="150"/>
              </a:spcBef>
              <a:spcAft>
                <a:spcPts val="150"/>
              </a:spcAft>
              <a:buFont typeface="+mj-lt"/>
              <a:buAutoNum type="alphaLcPeriod"/>
            </a:pPr>
            <a:r>
              <a:rPr lang="en-US" dirty="0"/>
              <a:t>Geometric mean radius (GMR) (ft)</a:t>
            </a:r>
          </a:p>
          <a:p>
            <a:pPr marL="914400" lvl="1" indent="-457200" algn="just">
              <a:spcBef>
                <a:spcPts val="150"/>
              </a:spcBef>
              <a:spcAft>
                <a:spcPts val="150"/>
              </a:spcAft>
              <a:buFont typeface="+mj-lt"/>
              <a:buAutoNum type="alphaLcPeriod"/>
            </a:pPr>
            <a:r>
              <a:rPr lang="en-US" dirty="0"/>
              <a:t>Diameter (in.)</a:t>
            </a:r>
          </a:p>
          <a:p>
            <a:pPr marL="914400" lvl="1" indent="-457200" algn="just">
              <a:spcBef>
                <a:spcPts val="150"/>
              </a:spcBef>
              <a:spcAft>
                <a:spcPts val="150"/>
              </a:spcAft>
              <a:buFont typeface="+mj-lt"/>
              <a:buAutoNum type="alphaLcPeriod"/>
            </a:pPr>
            <a:r>
              <a:rPr lang="en-US" dirty="0"/>
              <a:t>Resistance (</a:t>
            </a:r>
            <a:r>
              <a:rPr lang="el-GR" dirty="0"/>
              <a:t>Ω/</a:t>
            </a:r>
            <a:r>
              <a:rPr lang="en-US" dirty="0"/>
              <a:t>mile)</a:t>
            </a:r>
          </a:p>
          <a:p>
            <a:pPr algn="just">
              <a:spcBef>
                <a:spcPts val="150"/>
              </a:spcBef>
              <a:spcAft>
                <a:spcPts val="150"/>
              </a:spcAft>
            </a:pPr>
            <a:endParaRPr lang="en-US" dirty="0"/>
          </a:p>
          <a:p>
            <a:pPr marL="457200" indent="-457200" algn="just">
              <a:spcBef>
                <a:spcPts val="150"/>
              </a:spcBef>
              <a:spcAft>
                <a:spcPts val="150"/>
              </a:spcAft>
              <a:buAutoNum type="arabicPeriod"/>
            </a:pPr>
            <a:endParaRPr lang="en-US" sz="2200" dirty="0">
              <a:solidFill>
                <a:srgbClr val="000000"/>
              </a:solidFill>
              <a:cs typeface="Arial" panose="020B0604020202020204" pitchFamily="34" charset="0"/>
            </a:endParaRPr>
          </a:p>
        </p:txBody>
      </p:sp>
    </p:spTree>
    <p:extLst>
      <p:ext uri="{BB962C8B-B14F-4D97-AF65-F5344CB8AC3E}">
        <p14:creationId xmlns:p14="http://schemas.microsoft.com/office/powerpoint/2010/main" val="4265445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39</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sp>
        <p:nvSpPr>
          <p:cNvPr id="5" name="Rectangle 4"/>
          <p:cNvSpPr/>
          <p:nvPr/>
        </p:nvSpPr>
        <p:spPr>
          <a:xfrm>
            <a:off x="184912" y="902222"/>
            <a:ext cx="4595810" cy="892552"/>
          </a:xfrm>
          <a:prstGeom prst="rect">
            <a:avLst/>
          </a:prstGeom>
        </p:spPr>
        <p:txBody>
          <a:bodyPr wrap="square">
            <a:spAutoFit/>
          </a:bodyPr>
          <a:lstStyle/>
          <a:p>
            <a:r>
              <a:rPr lang="en-US" sz="2600" b="1" kern="0" dirty="0">
                <a:solidFill>
                  <a:srgbClr val="948151"/>
                </a:solidFill>
                <a:ea typeface="ＭＳ Ｐゴシック"/>
              </a:rPr>
              <a:t>Feeder Maps and Characteristics</a:t>
            </a:r>
            <a:endParaRPr lang="en-US" dirty="0"/>
          </a:p>
        </p:txBody>
      </p:sp>
      <p:sp>
        <p:nvSpPr>
          <p:cNvPr id="3" name="Rectangle 2">
            <a:extLst>
              <a:ext uri="{FF2B5EF4-FFF2-40B4-BE49-F238E27FC236}">
                <a16:creationId xmlns:a16="http://schemas.microsoft.com/office/drawing/2014/main" id="{F03C304F-8721-7041-B9B6-966466148288}"/>
              </a:ext>
            </a:extLst>
          </p:cNvPr>
          <p:cNvSpPr/>
          <p:nvPr/>
        </p:nvSpPr>
        <p:spPr>
          <a:xfrm>
            <a:off x="985519" y="1794774"/>
            <a:ext cx="7897226" cy="4565352"/>
          </a:xfrm>
          <a:prstGeom prst="rect">
            <a:avLst/>
          </a:prstGeom>
        </p:spPr>
        <p:txBody>
          <a:bodyPr wrap="square">
            <a:spAutoFit/>
          </a:bodyPr>
          <a:lstStyle/>
          <a:p>
            <a:pPr marL="457200" indent="-457200" algn="just">
              <a:spcBef>
                <a:spcPts val="150"/>
              </a:spcBef>
              <a:spcAft>
                <a:spcPts val="150"/>
              </a:spcAft>
              <a:buFont typeface="+mj-lt"/>
              <a:buAutoNum type="arabicPeriod" startAt="3"/>
            </a:pPr>
            <a:r>
              <a:rPr lang="en-US" sz="2200" dirty="0"/>
              <a:t>Voltage regulators</a:t>
            </a:r>
          </a:p>
          <a:p>
            <a:pPr marL="914400" lvl="1" indent="-457200" algn="just">
              <a:spcBef>
                <a:spcPts val="150"/>
              </a:spcBef>
              <a:spcAft>
                <a:spcPts val="150"/>
              </a:spcAft>
              <a:buFont typeface="+mj-lt"/>
              <a:buAutoNum type="alphaLcPeriod"/>
            </a:pPr>
            <a:r>
              <a:rPr lang="en-US" sz="2200" dirty="0"/>
              <a:t>Potential transformer ratios</a:t>
            </a:r>
          </a:p>
          <a:p>
            <a:pPr marL="914400" lvl="1" indent="-457200" algn="just">
              <a:spcBef>
                <a:spcPts val="150"/>
              </a:spcBef>
              <a:spcAft>
                <a:spcPts val="150"/>
              </a:spcAft>
              <a:buFont typeface="+mj-lt"/>
              <a:buAutoNum type="alphaLcPeriod"/>
            </a:pPr>
            <a:r>
              <a:rPr lang="en-US" sz="2200" dirty="0"/>
              <a:t>Current transformer ratios</a:t>
            </a:r>
          </a:p>
          <a:p>
            <a:pPr marL="914400" lvl="1" indent="-457200" algn="just">
              <a:spcBef>
                <a:spcPts val="150"/>
              </a:spcBef>
              <a:spcAft>
                <a:spcPts val="150"/>
              </a:spcAft>
              <a:buFont typeface="+mj-lt"/>
              <a:buAutoNum type="alphaLcPeriod"/>
            </a:pPr>
            <a:r>
              <a:rPr lang="en-US" sz="2200" dirty="0"/>
              <a:t>Compensator settings</a:t>
            </a:r>
          </a:p>
          <a:p>
            <a:pPr marL="1428750" lvl="2" indent="-514350">
              <a:buFont typeface="+mj-lt"/>
              <a:buAutoNum type="romanLcPeriod"/>
            </a:pPr>
            <a:r>
              <a:rPr lang="en-US" sz="2200" dirty="0"/>
              <a:t>Voltage level</a:t>
            </a:r>
          </a:p>
          <a:p>
            <a:pPr marL="1428750" lvl="2" indent="-514350">
              <a:buFont typeface="+mj-lt"/>
              <a:buAutoNum type="romanLcPeriod"/>
            </a:pPr>
            <a:r>
              <a:rPr lang="en-US" sz="2200" dirty="0"/>
              <a:t>Bandwidth</a:t>
            </a:r>
          </a:p>
          <a:p>
            <a:pPr marL="1428750" lvl="2" indent="-514350">
              <a:buFont typeface="+mj-lt"/>
              <a:buAutoNum type="romanLcPeriod"/>
            </a:pPr>
            <a:r>
              <a:rPr lang="en-US" sz="2200" i="1" dirty="0"/>
              <a:t>R</a:t>
            </a:r>
            <a:r>
              <a:rPr lang="en-US" sz="2200" dirty="0"/>
              <a:t> and </a:t>
            </a:r>
            <a:r>
              <a:rPr lang="en-US" sz="2200" i="1" dirty="0"/>
              <a:t>X</a:t>
            </a:r>
            <a:r>
              <a:rPr lang="en-US" sz="2200" dirty="0"/>
              <a:t> settings in volts</a:t>
            </a:r>
          </a:p>
          <a:p>
            <a:pPr marL="457200" indent="-457200" algn="just">
              <a:spcBef>
                <a:spcPts val="150"/>
              </a:spcBef>
              <a:spcAft>
                <a:spcPts val="150"/>
              </a:spcAft>
              <a:buAutoNum type="arabicPeriod" startAt="3"/>
            </a:pPr>
            <a:r>
              <a:rPr lang="en-US" sz="2200" dirty="0"/>
              <a:t>Transformers</a:t>
            </a:r>
          </a:p>
          <a:p>
            <a:pPr marL="914400" lvl="1" indent="-457200" algn="just">
              <a:spcBef>
                <a:spcPts val="150"/>
              </a:spcBef>
              <a:spcAft>
                <a:spcPts val="150"/>
              </a:spcAft>
              <a:buFont typeface="+mj-lt"/>
              <a:buAutoNum type="alphaLcPeriod"/>
            </a:pPr>
            <a:r>
              <a:rPr lang="en-US" sz="2200" dirty="0"/>
              <a:t>kVA rating</a:t>
            </a:r>
          </a:p>
          <a:p>
            <a:pPr marL="914400" lvl="1" indent="-457200" algn="just">
              <a:spcBef>
                <a:spcPts val="150"/>
              </a:spcBef>
              <a:spcAft>
                <a:spcPts val="150"/>
              </a:spcAft>
              <a:buFont typeface="+mj-lt"/>
              <a:buAutoNum type="alphaLcPeriod"/>
            </a:pPr>
            <a:r>
              <a:rPr lang="en-US" sz="2200" dirty="0"/>
              <a:t>Voltage ratings</a:t>
            </a:r>
          </a:p>
          <a:p>
            <a:pPr marL="914400" lvl="1" indent="-457200" algn="just">
              <a:spcBef>
                <a:spcPts val="150"/>
              </a:spcBef>
              <a:spcAft>
                <a:spcPts val="150"/>
              </a:spcAft>
              <a:buFont typeface="+mj-lt"/>
              <a:buAutoNum type="alphaLcPeriod"/>
            </a:pPr>
            <a:r>
              <a:rPr lang="en-US" sz="2200" dirty="0"/>
              <a:t>Impedance (R and X)</a:t>
            </a:r>
          </a:p>
          <a:p>
            <a:pPr marL="914400" lvl="1" indent="-457200" algn="just">
              <a:spcBef>
                <a:spcPts val="150"/>
              </a:spcBef>
              <a:spcAft>
                <a:spcPts val="150"/>
              </a:spcAft>
              <a:buFont typeface="+mj-lt"/>
              <a:buAutoNum type="alphaLcPeriod"/>
            </a:pPr>
            <a:r>
              <a:rPr lang="en-US" sz="2200" dirty="0"/>
              <a:t>No-load power loss</a:t>
            </a:r>
          </a:p>
        </p:txBody>
      </p:sp>
    </p:spTree>
    <p:extLst>
      <p:ext uri="{BB962C8B-B14F-4D97-AF65-F5344CB8AC3E}">
        <p14:creationId xmlns:p14="http://schemas.microsoft.com/office/powerpoint/2010/main" val="2968600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Three-phase circuits</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765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71A468A5-C57E-4B4E-BFFB-D74ADE4A1EAD}" type="slidenum">
              <a:rPr lang="en-US" altLang="en-US" sz="2400" smtClean="0">
                <a:solidFill>
                  <a:schemeClr val="tx1"/>
                </a:solidFill>
                <a:latin typeface="Arial" panose="020B0604020202020204" pitchFamily="34" charset="0"/>
              </a:rPr>
              <a:pPr algn="r">
                <a:spcBef>
                  <a:spcPct val="0"/>
                </a:spcBef>
                <a:spcAft>
                  <a:spcPct val="0"/>
                </a:spcAft>
                <a:buClrTx/>
                <a:buFontTx/>
                <a:buNone/>
              </a:pPr>
              <a:t>4</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1387749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Load definitions</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765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71A468A5-C57E-4B4E-BFFB-D74ADE4A1EAD}" type="slidenum">
              <a:rPr lang="en-US" altLang="en-US" sz="2400" smtClean="0">
                <a:solidFill>
                  <a:schemeClr val="tx1"/>
                </a:solidFill>
                <a:latin typeface="Arial" panose="020B0604020202020204" pitchFamily="34" charset="0"/>
              </a:rPr>
              <a:pPr algn="r">
                <a:spcBef>
                  <a:spcPct val="0"/>
                </a:spcBef>
                <a:spcAft>
                  <a:spcPct val="0"/>
                </a:spcAft>
                <a:buClrTx/>
                <a:buFontTx/>
                <a:buNone/>
              </a:pPr>
              <a:t>40</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06795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348341" y="1430264"/>
            <a:ext cx="8120743" cy="1569660"/>
          </a:xfrm>
          <a:prstGeom prst="rect">
            <a:avLst/>
          </a:prstGeom>
        </p:spPr>
        <p:txBody>
          <a:bodyPr wrap="square">
            <a:spAutoFit/>
          </a:bodyPr>
          <a:lstStyle/>
          <a:p>
            <a:r>
              <a:rPr lang="en-US" dirty="0"/>
              <a:t>The load for a distribution systems is constantly changing. For example when a dryer turns on or off, that completely changes the load. In order to describe the changing load, we need to define certain terms.</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Load definitions</a:t>
            </a:r>
          </a:p>
        </p:txBody>
      </p:sp>
      <p:pic>
        <p:nvPicPr>
          <p:cNvPr id="2" name="Picture 1">
            <a:extLst>
              <a:ext uri="{FF2B5EF4-FFF2-40B4-BE49-F238E27FC236}">
                <a16:creationId xmlns:a16="http://schemas.microsoft.com/office/drawing/2014/main" id="{7731ABA6-FFB6-6C49-B485-1C6F9652BF0D}"/>
              </a:ext>
            </a:extLst>
          </p:cNvPr>
          <p:cNvPicPr>
            <a:picLocks noChangeAspect="1"/>
          </p:cNvPicPr>
          <p:nvPr/>
        </p:nvPicPr>
        <p:blipFill>
          <a:blip r:embed="rId3"/>
          <a:stretch>
            <a:fillRect/>
          </a:stretch>
        </p:blipFill>
        <p:spPr>
          <a:xfrm>
            <a:off x="4644683" y="3652968"/>
            <a:ext cx="4237380" cy="2001707"/>
          </a:xfrm>
          <a:prstGeom prst="rect">
            <a:avLst/>
          </a:prstGeom>
        </p:spPr>
      </p:pic>
      <p:pic>
        <p:nvPicPr>
          <p:cNvPr id="4" name="Picture 3">
            <a:extLst>
              <a:ext uri="{FF2B5EF4-FFF2-40B4-BE49-F238E27FC236}">
                <a16:creationId xmlns:a16="http://schemas.microsoft.com/office/drawing/2014/main" id="{CEF1784E-0066-0D4A-9F42-A401413DCB09}"/>
              </a:ext>
            </a:extLst>
          </p:cNvPr>
          <p:cNvPicPr>
            <a:picLocks noChangeAspect="1"/>
          </p:cNvPicPr>
          <p:nvPr/>
        </p:nvPicPr>
        <p:blipFill>
          <a:blip r:embed="rId4"/>
          <a:stretch>
            <a:fillRect/>
          </a:stretch>
        </p:blipFill>
        <p:spPr>
          <a:xfrm>
            <a:off x="375329" y="3594304"/>
            <a:ext cx="3840887" cy="2150897"/>
          </a:xfrm>
          <a:prstGeom prst="rect">
            <a:avLst/>
          </a:prstGeom>
        </p:spPr>
      </p:pic>
    </p:spTree>
    <p:extLst>
      <p:ext uri="{BB962C8B-B14F-4D97-AF65-F5344CB8AC3E}">
        <p14:creationId xmlns:p14="http://schemas.microsoft.com/office/powerpoint/2010/main" val="2851557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511628" y="2671235"/>
            <a:ext cx="8120743" cy="1938992"/>
          </a:xfrm>
          <a:prstGeom prst="rect">
            <a:avLst/>
          </a:prstGeom>
        </p:spPr>
        <p:txBody>
          <a:bodyPr wrap="square">
            <a:spAutoFit/>
          </a:bodyPr>
          <a:lstStyle/>
          <a:p>
            <a:pPr marL="457200" indent="-457200">
              <a:buFont typeface="+mj-lt"/>
              <a:buAutoNum type="arabicPeriod"/>
            </a:pPr>
            <a:r>
              <a:rPr lang="en-US" b="1" dirty="0"/>
              <a:t>Demand</a:t>
            </a:r>
          </a:p>
          <a:p>
            <a:pPr marL="914400" lvl="1" indent="-457200">
              <a:buFont typeface="+mj-lt"/>
              <a:buAutoNum type="alphaLcPeriod"/>
            </a:pPr>
            <a:r>
              <a:rPr lang="en-US" dirty="0"/>
              <a:t>Load averaged over a specific period of time</a:t>
            </a:r>
          </a:p>
          <a:p>
            <a:pPr marL="914400" lvl="1" indent="-457200">
              <a:buFont typeface="+mj-lt"/>
              <a:buAutoNum type="alphaLcPeriod"/>
            </a:pPr>
            <a:r>
              <a:rPr lang="en-US" dirty="0"/>
              <a:t>Load can be kW, </a:t>
            </a:r>
            <a:r>
              <a:rPr lang="en-US" dirty="0" err="1"/>
              <a:t>kvar</a:t>
            </a:r>
            <a:r>
              <a:rPr lang="en-US" dirty="0"/>
              <a:t>, kVA, or A</a:t>
            </a:r>
          </a:p>
          <a:p>
            <a:pPr marL="914400" lvl="1" indent="-457200">
              <a:buFont typeface="+mj-lt"/>
              <a:buAutoNum type="alphaLcPeriod"/>
            </a:pPr>
            <a:r>
              <a:rPr lang="en-US" dirty="0"/>
              <a:t>Must in include the time interval</a:t>
            </a:r>
          </a:p>
          <a:p>
            <a:pPr marL="914400" lvl="1" indent="-457200">
              <a:buFont typeface="+mj-lt"/>
              <a:buAutoNum type="alphaLcPeriod"/>
            </a:pPr>
            <a:r>
              <a:rPr lang="en-US" dirty="0"/>
              <a:t>Example: The 15 min kW demand is 100 kW.</a:t>
            </a:r>
          </a:p>
        </p:txBody>
      </p:sp>
    </p:spTree>
    <p:extLst>
      <p:ext uri="{BB962C8B-B14F-4D97-AF65-F5344CB8AC3E}">
        <p14:creationId xmlns:p14="http://schemas.microsoft.com/office/powerpoint/2010/main" val="1115547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511628" y="2758322"/>
            <a:ext cx="8120743" cy="2308324"/>
          </a:xfrm>
          <a:prstGeom prst="rect">
            <a:avLst/>
          </a:prstGeom>
        </p:spPr>
        <p:txBody>
          <a:bodyPr wrap="square">
            <a:spAutoFit/>
          </a:bodyPr>
          <a:lstStyle/>
          <a:p>
            <a:pPr marL="457200" indent="-457200">
              <a:buFont typeface="+mj-lt"/>
              <a:buAutoNum type="arabicPeriod" startAt="2"/>
            </a:pPr>
            <a:r>
              <a:rPr lang="en-US" b="1" dirty="0"/>
              <a:t>Maximum demand</a:t>
            </a:r>
          </a:p>
          <a:p>
            <a:pPr marL="914400" lvl="1" indent="-457200">
              <a:buFont typeface="+mj-lt"/>
              <a:buAutoNum type="alphaLcPeriod"/>
            </a:pPr>
            <a:r>
              <a:rPr lang="en-US" dirty="0"/>
              <a:t>Greatest of all demands that occur during a specific time</a:t>
            </a:r>
          </a:p>
          <a:p>
            <a:pPr marL="914400" lvl="1" indent="-457200">
              <a:buFont typeface="+mj-lt"/>
              <a:buAutoNum type="alphaLcPeriod"/>
            </a:pPr>
            <a:r>
              <a:rPr lang="en-US" dirty="0"/>
              <a:t>Must include the demand interval, period and units</a:t>
            </a:r>
          </a:p>
          <a:p>
            <a:pPr marL="914400" lvl="1" indent="-457200">
              <a:buFont typeface="+mj-lt"/>
              <a:buAutoNum type="alphaLcPeriod"/>
            </a:pPr>
            <a:r>
              <a:rPr lang="en-US" dirty="0"/>
              <a:t>Example: The 15 min maximum kW demand for the week was 150 kW.</a:t>
            </a:r>
          </a:p>
        </p:txBody>
      </p:sp>
    </p:spTree>
    <p:extLst>
      <p:ext uri="{BB962C8B-B14F-4D97-AF65-F5344CB8AC3E}">
        <p14:creationId xmlns:p14="http://schemas.microsoft.com/office/powerpoint/2010/main" val="755269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446314" y="2540607"/>
            <a:ext cx="8120743" cy="2308324"/>
          </a:xfrm>
          <a:prstGeom prst="rect">
            <a:avLst/>
          </a:prstGeom>
        </p:spPr>
        <p:txBody>
          <a:bodyPr wrap="square">
            <a:spAutoFit/>
          </a:bodyPr>
          <a:lstStyle/>
          <a:p>
            <a:pPr marL="457200" indent="-457200">
              <a:buFont typeface="+mj-lt"/>
              <a:buAutoNum type="arabicPeriod" startAt="3"/>
            </a:pPr>
            <a:r>
              <a:rPr lang="en-US" b="1" dirty="0"/>
              <a:t>Average demand</a:t>
            </a:r>
          </a:p>
          <a:p>
            <a:pPr marL="914400" lvl="1" indent="-457200">
              <a:buFont typeface="+mj-lt"/>
              <a:buAutoNum type="alphaLcPeriod"/>
            </a:pPr>
            <a:r>
              <a:rPr lang="en-US" dirty="0"/>
              <a:t>The average of the demands over a specified period (day, week month, etc.)</a:t>
            </a:r>
          </a:p>
          <a:p>
            <a:pPr marL="914400" lvl="1" indent="-457200">
              <a:buFont typeface="+mj-lt"/>
              <a:buAutoNum type="alphaLcPeriod"/>
            </a:pPr>
            <a:r>
              <a:rPr lang="en-US" dirty="0"/>
              <a:t>Must include demand interval, period and units</a:t>
            </a:r>
          </a:p>
          <a:p>
            <a:pPr marL="914400" lvl="1" indent="-457200">
              <a:buFont typeface="+mj-lt"/>
              <a:buAutoNum type="alphaLcPeriod"/>
            </a:pPr>
            <a:r>
              <a:rPr lang="en-US" dirty="0"/>
              <a:t>Example: The 15 min maximum kW demand for the week was 150 kW.</a:t>
            </a:r>
          </a:p>
        </p:txBody>
      </p:sp>
    </p:spTree>
    <p:extLst>
      <p:ext uri="{BB962C8B-B14F-4D97-AF65-F5344CB8AC3E}">
        <p14:creationId xmlns:p14="http://schemas.microsoft.com/office/powerpoint/2010/main" val="3767270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392122" y="1190526"/>
            <a:ext cx="8120743" cy="2308324"/>
          </a:xfrm>
          <a:prstGeom prst="rect">
            <a:avLst/>
          </a:prstGeom>
        </p:spPr>
        <p:txBody>
          <a:bodyPr wrap="square">
            <a:spAutoFit/>
          </a:bodyPr>
          <a:lstStyle/>
          <a:p>
            <a:pPr marL="457200" indent="-457200">
              <a:buFont typeface="+mj-lt"/>
              <a:buAutoNum type="arabicPeriod" startAt="4"/>
            </a:pPr>
            <a:r>
              <a:rPr lang="en-US" b="1" dirty="0"/>
              <a:t>Diversified demand</a:t>
            </a:r>
          </a:p>
          <a:p>
            <a:pPr marL="914400" lvl="1" indent="-457200">
              <a:buFont typeface="+mj-lt"/>
              <a:buAutoNum type="alphaLcPeriod"/>
            </a:pPr>
            <a:r>
              <a:rPr lang="en-US" dirty="0"/>
              <a:t>Sum of demands imposed by a group of loads over a particular period.</a:t>
            </a:r>
          </a:p>
          <a:p>
            <a:pPr marL="914400" lvl="1" indent="-457200">
              <a:buFont typeface="+mj-lt"/>
              <a:buAutoNum type="alphaLcPeriod"/>
            </a:pPr>
            <a:r>
              <a:rPr lang="en-US" dirty="0"/>
              <a:t>Must include demand interval, period, and units</a:t>
            </a:r>
          </a:p>
          <a:p>
            <a:pPr marL="914400" lvl="1" indent="-457200">
              <a:buFont typeface="+mj-lt"/>
              <a:buAutoNum type="alphaLcPeriod"/>
            </a:pPr>
            <a:r>
              <a:rPr lang="en-US" dirty="0"/>
              <a:t>Example: The 15 min diversified kW demand in the period ending at 9:30 was 200 kW</a:t>
            </a:r>
          </a:p>
        </p:txBody>
      </p:sp>
      <p:pic>
        <p:nvPicPr>
          <p:cNvPr id="2" name="Picture 1">
            <a:extLst>
              <a:ext uri="{FF2B5EF4-FFF2-40B4-BE49-F238E27FC236}">
                <a16:creationId xmlns:a16="http://schemas.microsoft.com/office/drawing/2014/main" id="{7204EC9F-21F6-DD4E-AC23-D8F1235AA0CC}"/>
              </a:ext>
            </a:extLst>
          </p:cNvPr>
          <p:cNvPicPr>
            <a:picLocks noChangeAspect="1"/>
          </p:cNvPicPr>
          <p:nvPr/>
        </p:nvPicPr>
        <p:blipFill>
          <a:blip r:embed="rId3"/>
          <a:stretch>
            <a:fillRect/>
          </a:stretch>
        </p:blipFill>
        <p:spPr>
          <a:xfrm>
            <a:off x="3184525" y="4092476"/>
            <a:ext cx="3098800" cy="2082800"/>
          </a:xfrm>
          <a:prstGeom prst="rect">
            <a:avLst/>
          </a:prstGeom>
        </p:spPr>
      </p:pic>
    </p:spTree>
    <p:extLst>
      <p:ext uri="{BB962C8B-B14F-4D97-AF65-F5344CB8AC3E}">
        <p14:creationId xmlns:p14="http://schemas.microsoft.com/office/powerpoint/2010/main" val="2227886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511628" y="2464407"/>
            <a:ext cx="8120743" cy="2308324"/>
          </a:xfrm>
          <a:prstGeom prst="rect">
            <a:avLst/>
          </a:prstGeom>
        </p:spPr>
        <p:txBody>
          <a:bodyPr wrap="square">
            <a:spAutoFit/>
          </a:bodyPr>
          <a:lstStyle/>
          <a:p>
            <a:pPr marL="457200" indent="-457200">
              <a:buFont typeface="+mj-lt"/>
              <a:buAutoNum type="arabicPeriod" startAt="5"/>
            </a:pPr>
            <a:r>
              <a:rPr lang="en-US" b="1" dirty="0"/>
              <a:t>Maximum diversified demand</a:t>
            </a:r>
          </a:p>
          <a:p>
            <a:pPr marL="914400" lvl="1" indent="-457200">
              <a:buFont typeface="+mj-lt"/>
              <a:buAutoNum type="alphaLcPeriod"/>
            </a:pPr>
            <a:r>
              <a:rPr lang="en-US" dirty="0"/>
              <a:t>Maximum of the sum of the demands imposed by a group of loads over a particular period</a:t>
            </a:r>
          </a:p>
          <a:p>
            <a:pPr marL="914400" lvl="1" indent="-457200">
              <a:buFont typeface="+mj-lt"/>
              <a:buAutoNum type="alphaLcPeriod"/>
            </a:pPr>
            <a:r>
              <a:rPr lang="en-US" dirty="0"/>
              <a:t>Must include demand interval, period, and units</a:t>
            </a:r>
          </a:p>
          <a:p>
            <a:pPr marL="914400" lvl="1" indent="-457200">
              <a:buFont typeface="+mj-lt"/>
              <a:buAutoNum type="alphaLcPeriod"/>
            </a:pPr>
            <a:r>
              <a:rPr lang="en-US" dirty="0"/>
              <a:t>Example: The 15 min maximum diversified kW demand for the week was 500 kW</a:t>
            </a:r>
          </a:p>
        </p:txBody>
      </p:sp>
    </p:spTree>
    <p:extLst>
      <p:ext uri="{BB962C8B-B14F-4D97-AF65-F5344CB8AC3E}">
        <p14:creationId xmlns:p14="http://schemas.microsoft.com/office/powerpoint/2010/main" val="1622550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359987" y="1086605"/>
            <a:ext cx="8120743" cy="2677656"/>
          </a:xfrm>
          <a:prstGeom prst="rect">
            <a:avLst/>
          </a:prstGeom>
        </p:spPr>
        <p:txBody>
          <a:bodyPr wrap="square">
            <a:spAutoFit/>
          </a:bodyPr>
          <a:lstStyle/>
          <a:p>
            <a:pPr marL="457200" indent="-457200">
              <a:buFont typeface="+mj-lt"/>
              <a:buAutoNum type="arabicPeriod" startAt="6"/>
            </a:pPr>
            <a:r>
              <a:rPr lang="en-US" b="1" dirty="0"/>
              <a:t>Maximum noncoincident demand</a:t>
            </a:r>
          </a:p>
          <a:p>
            <a:pPr marL="914400" lvl="1" indent="-457200">
              <a:buFont typeface="+mj-lt"/>
              <a:buAutoNum type="alphaLcPeriod"/>
            </a:pPr>
            <a:r>
              <a:rPr lang="en-US" dirty="0"/>
              <a:t>For a group of loads, the sum of the individual maximum demands without any restriction that they occur at the same time.</a:t>
            </a:r>
          </a:p>
          <a:p>
            <a:pPr marL="914400" lvl="1" indent="-457200">
              <a:buFont typeface="+mj-lt"/>
              <a:buAutoNum type="alphaLcPeriod"/>
            </a:pPr>
            <a:r>
              <a:rPr lang="en-US" dirty="0"/>
              <a:t>Must include demand interval, period, and units</a:t>
            </a:r>
          </a:p>
          <a:p>
            <a:pPr marL="914400" lvl="1" indent="-457200">
              <a:buFont typeface="+mj-lt"/>
              <a:buAutoNum type="alphaLcPeriod"/>
            </a:pPr>
            <a:r>
              <a:rPr lang="en-US" dirty="0"/>
              <a:t>Example: The maximum noncoincident 15 min kW demand for the week was 700 kW</a:t>
            </a:r>
          </a:p>
        </p:txBody>
      </p:sp>
      <p:pic>
        <p:nvPicPr>
          <p:cNvPr id="2" name="Picture 1">
            <a:extLst>
              <a:ext uri="{FF2B5EF4-FFF2-40B4-BE49-F238E27FC236}">
                <a16:creationId xmlns:a16="http://schemas.microsoft.com/office/drawing/2014/main" id="{A5A4E133-5632-D04E-867B-8AB4B0C350B8}"/>
              </a:ext>
            </a:extLst>
          </p:cNvPr>
          <p:cNvPicPr>
            <a:picLocks noChangeAspect="1"/>
          </p:cNvPicPr>
          <p:nvPr/>
        </p:nvPicPr>
        <p:blipFill>
          <a:blip r:embed="rId3"/>
          <a:stretch>
            <a:fillRect/>
          </a:stretch>
        </p:blipFill>
        <p:spPr>
          <a:xfrm>
            <a:off x="3022600" y="4243669"/>
            <a:ext cx="3098800" cy="2082800"/>
          </a:xfrm>
          <a:prstGeom prst="rect">
            <a:avLst/>
          </a:prstGeom>
        </p:spPr>
      </p:pic>
    </p:spTree>
    <p:extLst>
      <p:ext uri="{BB962C8B-B14F-4D97-AF65-F5344CB8AC3E}">
        <p14:creationId xmlns:p14="http://schemas.microsoft.com/office/powerpoint/2010/main" val="1920148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511627" y="1953905"/>
            <a:ext cx="8120743" cy="830997"/>
          </a:xfrm>
          <a:prstGeom prst="rect">
            <a:avLst/>
          </a:prstGeom>
        </p:spPr>
        <p:txBody>
          <a:bodyPr wrap="square">
            <a:spAutoFit/>
          </a:bodyPr>
          <a:lstStyle/>
          <a:p>
            <a:pPr marL="457200" indent="-457200">
              <a:buFont typeface="+mj-lt"/>
              <a:buAutoNum type="arabicPeriod" startAt="7"/>
            </a:pPr>
            <a:r>
              <a:rPr lang="en-US" b="1" dirty="0"/>
              <a:t>Demand factor</a:t>
            </a:r>
          </a:p>
          <a:p>
            <a:pPr marL="914400" lvl="1" indent="-457200">
              <a:buFont typeface="+mj-lt"/>
              <a:buAutoNum type="alphaLcPeriod"/>
            </a:pPr>
            <a:r>
              <a:rPr lang="en-US" dirty="0"/>
              <a:t>Ratio of maximum demand to connected load</a:t>
            </a:r>
          </a:p>
        </p:txBody>
      </p:sp>
      <p:pic>
        <p:nvPicPr>
          <p:cNvPr id="2" name="Picture 1">
            <a:extLst>
              <a:ext uri="{FF2B5EF4-FFF2-40B4-BE49-F238E27FC236}">
                <a16:creationId xmlns:a16="http://schemas.microsoft.com/office/drawing/2014/main" id="{6B05A8EE-E643-C942-9F3E-C59FC3D1A44C}"/>
              </a:ext>
            </a:extLst>
          </p:cNvPr>
          <p:cNvPicPr>
            <a:picLocks noChangeAspect="1"/>
          </p:cNvPicPr>
          <p:nvPr/>
        </p:nvPicPr>
        <p:blipFill>
          <a:blip r:embed="rId3"/>
          <a:stretch>
            <a:fillRect/>
          </a:stretch>
        </p:blipFill>
        <p:spPr>
          <a:xfrm>
            <a:off x="3022599" y="3429000"/>
            <a:ext cx="3098800" cy="2082800"/>
          </a:xfrm>
          <a:prstGeom prst="rect">
            <a:avLst/>
          </a:prstGeom>
        </p:spPr>
      </p:pic>
    </p:spTree>
    <p:extLst>
      <p:ext uri="{BB962C8B-B14F-4D97-AF65-F5344CB8AC3E}">
        <p14:creationId xmlns:p14="http://schemas.microsoft.com/office/powerpoint/2010/main" val="15810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604157" y="1655455"/>
            <a:ext cx="8120743" cy="830997"/>
          </a:xfrm>
          <a:prstGeom prst="rect">
            <a:avLst/>
          </a:prstGeom>
        </p:spPr>
        <p:txBody>
          <a:bodyPr wrap="square">
            <a:spAutoFit/>
          </a:bodyPr>
          <a:lstStyle/>
          <a:p>
            <a:pPr marL="457200" indent="-457200">
              <a:buFont typeface="+mj-lt"/>
              <a:buAutoNum type="arabicPeriod" startAt="8"/>
            </a:pPr>
            <a:r>
              <a:rPr lang="en-US" b="1" dirty="0"/>
              <a:t>Utilization factor</a:t>
            </a:r>
          </a:p>
          <a:p>
            <a:pPr marL="914400" lvl="1" indent="-457200">
              <a:buFont typeface="+mj-lt"/>
              <a:buAutoNum type="alphaLcPeriod"/>
            </a:pPr>
            <a:r>
              <a:rPr lang="en-US" dirty="0"/>
              <a:t>Ratio of maximum demand to related capacity</a:t>
            </a:r>
          </a:p>
        </p:txBody>
      </p:sp>
      <p:pic>
        <p:nvPicPr>
          <p:cNvPr id="2" name="Picture 1">
            <a:extLst>
              <a:ext uri="{FF2B5EF4-FFF2-40B4-BE49-F238E27FC236}">
                <a16:creationId xmlns:a16="http://schemas.microsoft.com/office/drawing/2014/main" id="{947563DE-B03D-634A-A070-EC4CB26C7101}"/>
              </a:ext>
            </a:extLst>
          </p:cNvPr>
          <p:cNvPicPr>
            <a:picLocks noChangeAspect="1"/>
          </p:cNvPicPr>
          <p:nvPr/>
        </p:nvPicPr>
        <p:blipFill>
          <a:blip r:embed="rId3"/>
          <a:stretch>
            <a:fillRect/>
          </a:stretch>
        </p:blipFill>
        <p:spPr>
          <a:xfrm>
            <a:off x="2884377" y="3602535"/>
            <a:ext cx="3098800" cy="2082800"/>
          </a:xfrm>
          <a:prstGeom prst="rect">
            <a:avLst/>
          </a:prstGeom>
        </p:spPr>
      </p:pic>
    </p:spTree>
    <p:extLst>
      <p:ext uri="{BB962C8B-B14F-4D97-AF65-F5344CB8AC3E}">
        <p14:creationId xmlns:p14="http://schemas.microsoft.com/office/powerpoint/2010/main" val="3532145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5</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3560590" cy="492443"/>
          </a:xfrm>
          <a:prstGeom prst="rect">
            <a:avLst/>
          </a:prstGeom>
        </p:spPr>
        <p:txBody>
          <a:bodyPr wrap="none">
            <a:spAutoFit/>
          </a:bodyPr>
          <a:lstStyle/>
          <a:p>
            <a:r>
              <a:rPr lang="en-US" sz="2600" b="1" kern="0" dirty="0">
                <a:solidFill>
                  <a:srgbClr val="948151"/>
                </a:solidFill>
                <a:ea typeface="ＭＳ Ｐゴシック"/>
              </a:rPr>
              <a:t>Three-phase circuits:</a:t>
            </a:r>
            <a:endParaRPr lang="en-US" dirty="0"/>
          </a:p>
        </p:txBody>
      </p:sp>
      <p:sp>
        <p:nvSpPr>
          <p:cNvPr id="9" name="Rectangle 8"/>
          <p:cNvSpPr/>
          <p:nvPr/>
        </p:nvSpPr>
        <p:spPr>
          <a:xfrm>
            <a:off x="326428" y="1479786"/>
            <a:ext cx="8485559" cy="2985433"/>
          </a:xfrm>
          <a:prstGeom prst="rect">
            <a:avLst/>
          </a:prstGeom>
        </p:spPr>
        <p:txBody>
          <a:bodyPr wrap="square">
            <a:spAutoFit/>
          </a:bodyPr>
          <a:lstStyle/>
          <a:p>
            <a:pPr marL="342900" indent="-342900">
              <a:spcBef>
                <a:spcPts val="1200"/>
              </a:spcBef>
              <a:spcAft>
                <a:spcPts val="1200"/>
              </a:spcAft>
              <a:buFont typeface="Arial" panose="020B0604020202020204" pitchFamily="34" charset="0"/>
              <a:buChar char="•"/>
            </a:pPr>
            <a:r>
              <a:rPr lang="en-US" dirty="0"/>
              <a:t>In almost all electric power generation and most of the power transmission in the world today, is in the form of three-phase ac circuits.</a:t>
            </a:r>
          </a:p>
          <a:p>
            <a:pPr marL="342900" indent="-342900">
              <a:spcBef>
                <a:spcPts val="1200"/>
              </a:spcBef>
              <a:spcAft>
                <a:spcPts val="1200"/>
              </a:spcAft>
              <a:buFont typeface="Arial" panose="020B0604020202020204" pitchFamily="34" charset="0"/>
              <a:buChar char="•"/>
            </a:pPr>
            <a:r>
              <a:rPr lang="en-US" dirty="0"/>
              <a:t>A three-phase ac power system consists of three-phase generators, transmission lines and loads. These ac power systems change voltage levels using three phase transformers.</a:t>
            </a: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spTree>
    <p:extLst>
      <p:ext uri="{BB962C8B-B14F-4D97-AF65-F5344CB8AC3E}">
        <p14:creationId xmlns:p14="http://schemas.microsoft.com/office/powerpoint/2010/main" val="3926560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408215" y="2660350"/>
            <a:ext cx="8120743" cy="1569660"/>
          </a:xfrm>
          <a:prstGeom prst="rect">
            <a:avLst/>
          </a:prstGeom>
        </p:spPr>
        <p:txBody>
          <a:bodyPr wrap="square">
            <a:spAutoFit/>
          </a:bodyPr>
          <a:lstStyle/>
          <a:p>
            <a:pPr marL="457200" indent="-457200">
              <a:buFont typeface="+mj-lt"/>
              <a:buAutoNum type="arabicPeriod" startAt="9"/>
            </a:pPr>
            <a:r>
              <a:rPr lang="en-US" b="1" dirty="0"/>
              <a:t>Load factor</a:t>
            </a:r>
          </a:p>
          <a:p>
            <a:pPr marL="914400" lvl="1" indent="-457200">
              <a:buFont typeface="+mj-lt"/>
              <a:buAutoNum type="alphaLcPeriod"/>
            </a:pPr>
            <a:r>
              <a:rPr lang="en-US" dirty="0"/>
              <a:t>Ratio of the average demand of any individual customer or a group of customers over a period to the maximum demand over the same period.</a:t>
            </a:r>
          </a:p>
        </p:txBody>
      </p:sp>
    </p:spTree>
    <p:extLst>
      <p:ext uri="{BB962C8B-B14F-4D97-AF65-F5344CB8AC3E}">
        <p14:creationId xmlns:p14="http://schemas.microsoft.com/office/powerpoint/2010/main" val="914602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332014" y="2763764"/>
            <a:ext cx="8120743" cy="1200329"/>
          </a:xfrm>
          <a:prstGeom prst="rect">
            <a:avLst/>
          </a:prstGeom>
        </p:spPr>
        <p:txBody>
          <a:bodyPr wrap="square">
            <a:spAutoFit/>
          </a:bodyPr>
          <a:lstStyle/>
          <a:p>
            <a:pPr marL="457200" indent="-457200">
              <a:buFont typeface="+mj-lt"/>
              <a:buAutoNum type="arabicPeriod" startAt="10"/>
            </a:pPr>
            <a:r>
              <a:rPr lang="en-US" b="1" dirty="0"/>
              <a:t>Diversity factor</a:t>
            </a:r>
          </a:p>
          <a:p>
            <a:pPr marL="914400" lvl="1" indent="-457200">
              <a:buFont typeface="+mj-lt"/>
              <a:buAutoNum type="alphaLcPeriod"/>
            </a:pPr>
            <a:r>
              <a:rPr lang="en-US" dirty="0"/>
              <a:t>Ratio of the "maximum noncoincident demand" to the "maximum diversified demand“</a:t>
            </a:r>
          </a:p>
        </p:txBody>
      </p:sp>
    </p:spTree>
    <p:extLst>
      <p:ext uri="{BB962C8B-B14F-4D97-AF65-F5344CB8AC3E}">
        <p14:creationId xmlns:p14="http://schemas.microsoft.com/office/powerpoint/2010/main" val="2176080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419100" y="3068564"/>
            <a:ext cx="8120743" cy="1200329"/>
          </a:xfrm>
          <a:prstGeom prst="rect">
            <a:avLst/>
          </a:prstGeom>
        </p:spPr>
        <p:txBody>
          <a:bodyPr wrap="square">
            <a:spAutoFit/>
          </a:bodyPr>
          <a:lstStyle/>
          <a:p>
            <a:pPr marL="457200" indent="-457200">
              <a:buFont typeface="+mj-lt"/>
              <a:buAutoNum type="arabicPeriod" startAt="11"/>
            </a:pPr>
            <a:r>
              <a:rPr lang="en-US" b="1" dirty="0"/>
              <a:t>Load diversity</a:t>
            </a:r>
          </a:p>
          <a:p>
            <a:pPr marL="914400" lvl="1" indent="-457200">
              <a:buFont typeface="+mj-lt"/>
              <a:buAutoNum type="alphaLcPeriod"/>
            </a:pPr>
            <a:r>
              <a:rPr lang="en-US" dirty="0"/>
              <a:t>Difference between the "maximum noncoincident demand" to the "maximum diversified demand"</a:t>
            </a:r>
          </a:p>
        </p:txBody>
      </p:sp>
    </p:spTree>
    <p:extLst>
      <p:ext uri="{BB962C8B-B14F-4D97-AF65-F5344CB8AC3E}">
        <p14:creationId xmlns:p14="http://schemas.microsoft.com/office/powerpoint/2010/main" val="1856353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graphicFrame>
        <p:nvGraphicFramePr>
          <p:cNvPr id="2" name="Table 1">
            <a:extLst>
              <a:ext uri="{FF2B5EF4-FFF2-40B4-BE49-F238E27FC236}">
                <a16:creationId xmlns:a16="http://schemas.microsoft.com/office/drawing/2014/main" id="{41F5316E-2570-204A-80E7-98A2DB31D800}"/>
              </a:ext>
            </a:extLst>
          </p:cNvPr>
          <p:cNvGraphicFramePr>
            <a:graphicFrameLocks noGrp="1"/>
          </p:cNvGraphicFramePr>
          <p:nvPr>
            <p:extLst>
              <p:ext uri="{D42A27DB-BD31-4B8C-83A1-F6EECF244321}">
                <p14:modId xmlns:p14="http://schemas.microsoft.com/office/powerpoint/2010/main" val="2578888041"/>
              </p:ext>
            </p:extLst>
          </p:nvPr>
        </p:nvGraphicFramePr>
        <p:xfrm>
          <a:off x="1428307" y="1305560"/>
          <a:ext cx="6096000" cy="21234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314143392"/>
                    </a:ext>
                  </a:extLst>
                </a:gridCol>
                <a:gridCol w="1524000">
                  <a:extLst>
                    <a:ext uri="{9D8B030D-6E8A-4147-A177-3AD203B41FA5}">
                      <a16:colId xmlns:a16="http://schemas.microsoft.com/office/drawing/2014/main" val="1486741317"/>
                    </a:ext>
                  </a:extLst>
                </a:gridCol>
                <a:gridCol w="1524000">
                  <a:extLst>
                    <a:ext uri="{9D8B030D-6E8A-4147-A177-3AD203B41FA5}">
                      <a16:colId xmlns:a16="http://schemas.microsoft.com/office/drawing/2014/main" val="3256277433"/>
                    </a:ext>
                  </a:extLst>
                </a:gridCol>
                <a:gridCol w="1524000">
                  <a:extLst>
                    <a:ext uri="{9D8B030D-6E8A-4147-A177-3AD203B41FA5}">
                      <a16:colId xmlns:a16="http://schemas.microsoft.com/office/drawing/2014/main" val="1238483571"/>
                    </a:ext>
                  </a:extLst>
                </a:gridCol>
              </a:tblGrid>
              <a:tr h="370840">
                <a:tc>
                  <a:txBody>
                    <a:bodyPr/>
                    <a:lstStyle/>
                    <a:p>
                      <a:r>
                        <a:rPr lang="en-US" dirty="0"/>
                        <a:t>Time</a:t>
                      </a:r>
                    </a:p>
                  </a:txBody>
                  <a:tcPr/>
                </a:tc>
                <a:tc>
                  <a:txBody>
                    <a:bodyPr/>
                    <a:lstStyle/>
                    <a:p>
                      <a:r>
                        <a:rPr lang="en-US" dirty="0"/>
                        <a:t>Load 1 (kW)</a:t>
                      </a:r>
                    </a:p>
                  </a:txBody>
                  <a:tcPr/>
                </a:tc>
                <a:tc>
                  <a:txBody>
                    <a:bodyPr/>
                    <a:lstStyle/>
                    <a:p>
                      <a:r>
                        <a:rPr lang="en-US" dirty="0"/>
                        <a:t>Load 2 (kW)</a:t>
                      </a:r>
                    </a:p>
                  </a:txBody>
                  <a:tcPr/>
                </a:tc>
                <a:tc>
                  <a:txBody>
                    <a:bodyPr/>
                    <a:lstStyle/>
                    <a:p>
                      <a:r>
                        <a:rPr lang="en-US" dirty="0"/>
                        <a:t>Load 3 (kW)</a:t>
                      </a:r>
                    </a:p>
                  </a:txBody>
                  <a:tcPr/>
                </a:tc>
                <a:extLst>
                  <a:ext uri="{0D108BD9-81ED-4DB2-BD59-A6C34878D82A}">
                    <a16:rowId xmlns:a16="http://schemas.microsoft.com/office/drawing/2014/main" val="2617712193"/>
                  </a:ext>
                </a:extLst>
              </a:tr>
              <a:tr h="370840">
                <a:tc>
                  <a:txBody>
                    <a:bodyPr/>
                    <a:lstStyle/>
                    <a:p>
                      <a:pPr algn="ctr"/>
                      <a:r>
                        <a:rPr lang="en-US" dirty="0"/>
                        <a:t>10:00</a:t>
                      </a:r>
                    </a:p>
                  </a:txBody>
                  <a:tcPr/>
                </a:tc>
                <a:tc>
                  <a:txBody>
                    <a:bodyPr/>
                    <a:lstStyle/>
                    <a:p>
                      <a:pPr algn="ctr"/>
                      <a:r>
                        <a:rPr lang="en-US" dirty="0"/>
                        <a:t>2 </a:t>
                      </a:r>
                    </a:p>
                  </a:txBody>
                  <a:tcPr/>
                </a:tc>
                <a:tc>
                  <a:txBody>
                    <a:bodyPr/>
                    <a:lstStyle/>
                    <a:p>
                      <a:pPr algn="ctr"/>
                      <a:r>
                        <a:rPr lang="en-US" dirty="0"/>
                        <a:t>1 </a:t>
                      </a:r>
                    </a:p>
                  </a:txBody>
                  <a:tcPr/>
                </a:tc>
                <a:tc>
                  <a:txBody>
                    <a:bodyPr/>
                    <a:lstStyle/>
                    <a:p>
                      <a:pPr algn="ctr"/>
                      <a:r>
                        <a:rPr lang="en-US" dirty="0"/>
                        <a:t>1</a:t>
                      </a:r>
                    </a:p>
                  </a:txBody>
                  <a:tcPr/>
                </a:tc>
                <a:extLst>
                  <a:ext uri="{0D108BD9-81ED-4DB2-BD59-A6C34878D82A}">
                    <a16:rowId xmlns:a16="http://schemas.microsoft.com/office/drawing/2014/main" val="1162251914"/>
                  </a:ext>
                </a:extLst>
              </a:tr>
              <a:tr h="370840">
                <a:tc>
                  <a:txBody>
                    <a:bodyPr/>
                    <a:lstStyle/>
                    <a:p>
                      <a:pPr algn="ctr"/>
                      <a:r>
                        <a:rPr lang="en-US" dirty="0"/>
                        <a:t>10:15</a:t>
                      </a:r>
                    </a:p>
                  </a:txBody>
                  <a:tcPr/>
                </a:tc>
                <a:tc>
                  <a:txBody>
                    <a:bodyPr/>
                    <a:lstStyle/>
                    <a:p>
                      <a:pPr algn="ctr"/>
                      <a:r>
                        <a:rPr lang="en-US" dirty="0"/>
                        <a:t>1</a:t>
                      </a:r>
                    </a:p>
                  </a:txBody>
                  <a:tcPr/>
                </a:tc>
                <a:tc>
                  <a:txBody>
                    <a:bodyPr/>
                    <a:lstStyle/>
                    <a:p>
                      <a:pPr algn="ctr"/>
                      <a:r>
                        <a:rPr lang="en-US" dirty="0"/>
                        <a:t>3 </a:t>
                      </a:r>
                    </a:p>
                  </a:txBody>
                  <a:tcPr/>
                </a:tc>
                <a:tc>
                  <a:txBody>
                    <a:bodyPr/>
                    <a:lstStyle/>
                    <a:p>
                      <a:pPr algn="ctr"/>
                      <a:r>
                        <a:rPr lang="en-US" dirty="0"/>
                        <a:t>2 </a:t>
                      </a:r>
                    </a:p>
                  </a:txBody>
                  <a:tcPr/>
                </a:tc>
                <a:extLst>
                  <a:ext uri="{0D108BD9-81ED-4DB2-BD59-A6C34878D82A}">
                    <a16:rowId xmlns:a16="http://schemas.microsoft.com/office/drawing/2014/main" val="676922492"/>
                  </a:ext>
                </a:extLst>
              </a:tr>
              <a:tr h="370840">
                <a:tc>
                  <a:txBody>
                    <a:bodyPr/>
                    <a:lstStyle/>
                    <a:p>
                      <a:pPr algn="ctr"/>
                      <a:r>
                        <a:rPr lang="en-US" dirty="0"/>
                        <a:t>10:30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2</a:t>
                      </a:r>
                    </a:p>
                  </a:txBody>
                  <a:tcPr/>
                </a:tc>
                <a:extLst>
                  <a:ext uri="{0D108BD9-81ED-4DB2-BD59-A6C34878D82A}">
                    <a16:rowId xmlns:a16="http://schemas.microsoft.com/office/drawing/2014/main" val="3942691027"/>
                  </a:ext>
                </a:extLst>
              </a:tr>
              <a:tr h="370840">
                <a:tc>
                  <a:txBody>
                    <a:bodyPr/>
                    <a:lstStyle/>
                    <a:p>
                      <a:pPr algn="ctr"/>
                      <a:r>
                        <a:rPr lang="en-US" dirty="0"/>
                        <a:t>10:45</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5 </a:t>
                      </a:r>
                    </a:p>
                  </a:txBody>
                  <a:tcPr/>
                </a:tc>
                <a:extLst>
                  <a:ext uri="{0D108BD9-81ED-4DB2-BD59-A6C34878D82A}">
                    <a16:rowId xmlns:a16="http://schemas.microsoft.com/office/drawing/2014/main" val="2375977670"/>
                  </a:ext>
                </a:extLst>
              </a:tr>
            </a:tbl>
          </a:graphicData>
        </a:graphic>
      </p:graphicFrame>
      <p:sp>
        <p:nvSpPr>
          <p:cNvPr id="4" name="Rectangle 3">
            <a:extLst>
              <a:ext uri="{FF2B5EF4-FFF2-40B4-BE49-F238E27FC236}">
                <a16:creationId xmlns:a16="http://schemas.microsoft.com/office/drawing/2014/main" id="{FFE57C54-CE4F-BF46-AA12-ABC0C024503D}"/>
              </a:ext>
            </a:extLst>
          </p:cNvPr>
          <p:cNvSpPr/>
          <p:nvPr/>
        </p:nvSpPr>
        <p:spPr>
          <a:xfrm>
            <a:off x="113247" y="4137660"/>
            <a:ext cx="8726120" cy="1908215"/>
          </a:xfrm>
          <a:prstGeom prst="rect">
            <a:avLst/>
          </a:prstGeom>
        </p:spPr>
        <p:txBody>
          <a:bodyPr wrap="square">
            <a:spAutoFit/>
          </a:bodyPr>
          <a:lstStyle/>
          <a:p>
            <a:pPr lvl="1">
              <a:spcBef>
                <a:spcPts val="600"/>
              </a:spcBef>
              <a:spcAft>
                <a:spcPts val="600"/>
              </a:spcAft>
            </a:pPr>
            <a:r>
              <a:rPr lang="en-US" sz="2200" b="1" dirty="0"/>
              <a:t>Example: </a:t>
            </a:r>
            <a:r>
              <a:rPr lang="en-US" sz="2200" dirty="0"/>
              <a:t>For the group of loads above </a:t>
            </a:r>
          </a:p>
          <a:p>
            <a:pPr marL="914400" lvl="1" indent="-457200">
              <a:spcBef>
                <a:spcPts val="600"/>
              </a:spcBef>
              <a:spcAft>
                <a:spcPts val="600"/>
              </a:spcAft>
              <a:buFont typeface="+mj-lt"/>
              <a:buAutoNum type="arabicPeriod"/>
            </a:pPr>
            <a:r>
              <a:rPr lang="en-US" sz="2200" dirty="0"/>
              <a:t>What is the maximum diversified demand?</a:t>
            </a:r>
          </a:p>
          <a:p>
            <a:pPr marL="914400" lvl="1" indent="-457200">
              <a:spcBef>
                <a:spcPts val="600"/>
              </a:spcBef>
              <a:spcAft>
                <a:spcPts val="600"/>
              </a:spcAft>
              <a:buFont typeface="+mj-lt"/>
              <a:buAutoNum type="arabicPeriod"/>
            </a:pPr>
            <a:r>
              <a:rPr lang="en-US" sz="2200" dirty="0"/>
              <a:t>What is the max noncoincident demand?</a:t>
            </a:r>
          </a:p>
          <a:p>
            <a:pPr marL="914400" lvl="1" indent="-457200">
              <a:spcBef>
                <a:spcPts val="600"/>
              </a:spcBef>
              <a:spcAft>
                <a:spcPts val="600"/>
              </a:spcAft>
              <a:buFont typeface="+mj-lt"/>
              <a:buAutoNum type="arabicPeriod"/>
            </a:pPr>
            <a:r>
              <a:rPr lang="en-US" sz="2200" dirty="0"/>
              <a:t>What is the diversity factor? (round to one decimal place)</a:t>
            </a:r>
          </a:p>
        </p:txBody>
      </p:sp>
    </p:spTree>
    <p:extLst>
      <p:ext uri="{BB962C8B-B14F-4D97-AF65-F5344CB8AC3E}">
        <p14:creationId xmlns:p14="http://schemas.microsoft.com/office/powerpoint/2010/main" val="995286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graphicFrame>
        <p:nvGraphicFramePr>
          <p:cNvPr id="6" name="Table 5">
            <a:extLst>
              <a:ext uri="{FF2B5EF4-FFF2-40B4-BE49-F238E27FC236}">
                <a16:creationId xmlns:a16="http://schemas.microsoft.com/office/drawing/2014/main" id="{E220F8C2-7E2C-B843-9B5B-7A9BF249E73D}"/>
              </a:ext>
            </a:extLst>
          </p:cNvPr>
          <p:cNvGraphicFramePr>
            <a:graphicFrameLocks noGrp="1"/>
          </p:cNvGraphicFramePr>
          <p:nvPr>
            <p:extLst>
              <p:ext uri="{D42A27DB-BD31-4B8C-83A1-F6EECF244321}">
                <p14:modId xmlns:p14="http://schemas.microsoft.com/office/powerpoint/2010/main" val="3853505021"/>
              </p:ext>
            </p:extLst>
          </p:nvPr>
        </p:nvGraphicFramePr>
        <p:xfrm>
          <a:off x="585826" y="1357559"/>
          <a:ext cx="6821840" cy="2123440"/>
        </p:xfrm>
        <a:graphic>
          <a:graphicData uri="http://schemas.openxmlformats.org/drawingml/2006/table">
            <a:tbl>
              <a:tblPr firstRow="1" bandRow="1">
                <a:tableStyleId>{5C22544A-7EE6-4342-B048-85BDC9FD1C3A}</a:tableStyleId>
              </a:tblPr>
              <a:tblGrid>
                <a:gridCol w="1364368">
                  <a:extLst>
                    <a:ext uri="{9D8B030D-6E8A-4147-A177-3AD203B41FA5}">
                      <a16:colId xmlns:a16="http://schemas.microsoft.com/office/drawing/2014/main" val="1314143392"/>
                    </a:ext>
                  </a:extLst>
                </a:gridCol>
                <a:gridCol w="1364368">
                  <a:extLst>
                    <a:ext uri="{9D8B030D-6E8A-4147-A177-3AD203B41FA5}">
                      <a16:colId xmlns:a16="http://schemas.microsoft.com/office/drawing/2014/main" val="1486741317"/>
                    </a:ext>
                  </a:extLst>
                </a:gridCol>
                <a:gridCol w="1364368">
                  <a:extLst>
                    <a:ext uri="{9D8B030D-6E8A-4147-A177-3AD203B41FA5}">
                      <a16:colId xmlns:a16="http://schemas.microsoft.com/office/drawing/2014/main" val="3256277433"/>
                    </a:ext>
                  </a:extLst>
                </a:gridCol>
                <a:gridCol w="1095146">
                  <a:extLst>
                    <a:ext uri="{9D8B030D-6E8A-4147-A177-3AD203B41FA5}">
                      <a16:colId xmlns:a16="http://schemas.microsoft.com/office/drawing/2014/main" val="1238483571"/>
                    </a:ext>
                  </a:extLst>
                </a:gridCol>
                <a:gridCol w="1633590">
                  <a:extLst>
                    <a:ext uri="{9D8B030D-6E8A-4147-A177-3AD203B41FA5}">
                      <a16:colId xmlns:a16="http://schemas.microsoft.com/office/drawing/2014/main" val="4031803398"/>
                    </a:ext>
                  </a:extLst>
                </a:gridCol>
              </a:tblGrid>
              <a:tr h="589451">
                <a:tc>
                  <a:txBody>
                    <a:bodyPr/>
                    <a:lstStyle/>
                    <a:p>
                      <a:r>
                        <a:rPr lang="en-US" dirty="0"/>
                        <a:t>Time</a:t>
                      </a:r>
                    </a:p>
                  </a:txBody>
                  <a:tcPr/>
                </a:tc>
                <a:tc>
                  <a:txBody>
                    <a:bodyPr/>
                    <a:lstStyle/>
                    <a:p>
                      <a:r>
                        <a:rPr lang="en-US" dirty="0"/>
                        <a:t>Load 1 (kW)</a:t>
                      </a:r>
                    </a:p>
                  </a:txBody>
                  <a:tcPr/>
                </a:tc>
                <a:tc>
                  <a:txBody>
                    <a:bodyPr/>
                    <a:lstStyle/>
                    <a:p>
                      <a:r>
                        <a:rPr lang="en-US" dirty="0"/>
                        <a:t>Load 2 (kW)</a:t>
                      </a:r>
                    </a:p>
                  </a:txBody>
                  <a:tcPr/>
                </a:tc>
                <a:tc>
                  <a:txBody>
                    <a:bodyPr/>
                    <a:lstStyle/>
                    <a:p>
                      <a:r>
                        <a:rPr lang="en-US" dirty="0"/>
                        <a:t>Load 3 (kW)</a:t>
                      </a:r>
                    </a:p>
                  </a:txBody>
                  <a:tcPr/>
                </a:tc>
                <a:tc>
                  <a:txBody>
                    <a:bodyPr/>
                    <a:lstStyle/>
                    <a:p>
                      <a:r>
                        <a:rPr lang="en-US" dirty="0"/>
                        <a:t>Diversified Demand</a:t>
                      </a:r>
                    </a:p>
                  </a:txBody>
                  <a:tcPr/>
                </a:tc>
                <a:extLst>
                  <a:ext uri="{0D108BD9-81ED-4DB2-BD59-A6C34878D82A}">
                    <a16:rowId xmlns:a16="http://schemas.microsoft.com/office/drawing/2014/main" val="2617712193"/>
                  </a:ext>
                </a:extLst>
              </a:tr>
              <a:tr h="370840">
                <a:tc>
                  <a:txBody>
                    <a:bodyPr/>
                    <a:lstStyle/>
                    <a:p>
                      <a:pPr algn="ctr"/>
                      <a:r>
                        <a:rPr lang="en-US" dirty="0"/>
                        <a:t>10:00</a:t>
                      </a:r>
                    </a:p>
                  </a:txBody>
                  <a:tcPr/>
                </a:tc>
                <a:tc>
                  <a:txBody>
                    <a:bodyPr/>
                    <a:lstStyle/>
                    <a:p>
                      <a:pPr algn="ctr"/>
                      <a:r>
                        <a:rPr lang="en-US" dirty="0"/>
                        <a:t>2 </a:t>
                      </a:r>
                    </a:p>
                  </a:txBody>
                  <a:tcPr/>
                </a:tc>
                <a:tc>
                  <a:txBody>
                    <a:bodyPr/>
                    <a:lstStyle/>
                    <a:p>
                      <a:pPr algn="ctr"/>
                      <a:r>
                        <a:rPr lang="en-US" dirty="0"/>
                        <a:t>1 </a:t>
                      </a:r>
                    </a:p>
                  </a:txBody>
                  <a:tcPr/>
                </a:tc>
                <a:tc>
                  <a:txBody>
                    <a:bodyPr/>
                    <a:lstStyle/>
                    <a:p>
                      <a:pPr algn="ctr"/>
                      <a:r>
                        <a:rPr lang="en-US" dirty="0"/>
                        <a:t>1</a:t>
                      </a:r>
                    </a:p>
                  </a:txBody>
                  <a:tcPr/>
                </a:tc>
                <a:tc>
                  <a:txBody>
                    <a:bodyPr/>
                    <a:lstStyle/>
                    <a:p>
                      <a:pPr algn="ctr"/>
                      <a:r>
                        <a:rPr lang="en-US" dirty="0"/>
                        <a:t>4</a:t>
                      </a:r>
                    </a:p>
                  </a:txBody>
                  <a:tcPr/>
                </a:tc>
                <a:extLst>
                  <a:ext uri="{0D108BD9-81ED-4DB2-BD59-A6C34878D82A}">
                    <a16:rowId xmlns:a16="http://schemas.microsoft.com/office/drawing/2014/main" val="1162251914"/>
                  </a:ext>
                </a:extLst>
              </a:tr>
              <a:tr h="370840">
                <a:tc>
                  <a:txBody>
                    <a:bodyPr/>
                    <a:lstStyle/>
                    <a:p>
                      <a:pPr algn="ctr"/>
                      <a:r>
                        <a:rPr lang="en-US" dirty="0"/>
                        <a:t>10:15</a:t>
                      </a:r>
                    </a:p>
                  </a:txBody>
                  <a:tcPr/>
                </a:tc>
                <a:tc>
                  <a:txBody>
                    <a:bodyPr/>
                    <a:lstStyle/>
                    <a:p>
                      <a:pPr algn="ctr"/>
                      <a:r>
                        <a:rPr lang="en-US" dirty="0"/>
                        <a:t>1</a:t>
                      </a:r>
                    </a:p>
                  </a:txBody>
                  <a:tcPr/>
                </a:tc>
                <a:tc>
                  <a:txBody>
                    <a:bodyPr/>
                    <a:lstStyle/>
                    <a:p>
                      <a:pPr algn="ctr"/>
                      <a:r>
                        <a:rPr lang="en-US" dirty="0"/>
                        <a:t>3 </a:t>
                      </a:r>
                    </a:p>
                  </a:txBody>
                  <a:tcPr/>
                </a:tc>
                <a:tc>
                  <a:txBody>
                    <a:bodyPr/>
                    <a:lstStyle/>
                    <a:p>
                      <a:pPr algn="ctr"/>
                      <a:r>
                        <a:rPr lang="en-US" dirty="0"/>
                        <a:t>2 </a:t>
                      </a:r>
                    </a:p>
                  </a:txBody>
                  <a:tcPr/>
                </a:tc>
                <a:tc>
                  <a:txBody>
                    <a:bodyPr/>
                    <a:lstStyle/>
                    <a:p>
                      <a:pPr algn="ctr"/>
                      <a:r>
                        <a:rPr lang="en-US" dirty="0"/>
                        <a:t>6</a:t>
                      </a:r>
                    </a:p>
                  </a:txBody>
                  <a:tcPr/>
                </a:tc>
                <a:extLst>
                  <a:ext uri="{0D108BD9-81ED-4DB2-BD59-A6C34878D82A}">
                    <a16:rowId xmlns:a16="http://schemas.microsoft.com/office/drawing/2014/main" val="676922492"/>
                  </a:ext>
                </a:extLst>
              </a:tr>
              <a:tr h="370840">
                <a:tc>
                  <a:txBody>
                    <a:bodyPr/>
                    <a:lstStyle/>
                    <a:p>
                      <a:pPr algn="ctr"/>
                      <a:r>
                        <a:rPr lang="en-US" dirty="0"/>
                        <a:t>10:30</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2</a:t>
                      </a:r>
                    </a:p>
                  </a:txBody>
                  <a:tcPr/>
                </a:tc>
                <a:tc>
                  <a:txBody>
                    <a:bodyPr/>
                    <a:lstStyle/>
                    <a:p>
                      <a:pPr algn="ctr"/>
                      <a:r>
                        <a:rPr lang="en-US" dirty="0"/>
                        <a:t>5</a:t>
                      </a:r>
                    </a:p>
                  </a:txBody>
                  <a:tcPr/>
                </a:tc>
                <a:extLst>
                  <a:ext uri="{0D108BD9-81ED-4DB2-BD59-A6C34878D82A}">
                    <a16:rowId xmlns:a16="http://schemas.microsoft.com/office/drawing/2014/main" val="3942691027"/>
                  </a:ext>
                </a:extLst>
              </a:tr>
              <a:tr h="370840">
                <a:tc>
                  <a:txBody>
                    <a:bodyPr/>
                    <a:lstStyle/>
                    <a:p>
                      <a:pPr algn="ctr"/>
                      <a:r>
                        <a:rPr lang="en-US" dirty="0"/>
                        <a:t>10:45</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5 </a:t>
                      </a:r>
                    </a:p>
                  </a:txBody>
                  <a:tcPr/>
                </a:tc>
                <a:tc>
                  <a:txBody>
                    <a:bodyPr/>
                    <a:lstStyle/>
                    <a:p>
                      <a:pPr algn="ctr"/>
                      <a:r>
                        <a:rPr lang="en-US" dirty="0"/>
                        <a:t>7</a:t>
                      </a:r>
                    </a:p>
                  </a:txBody>
                  <a:tcPr/>
                </a:tc>
                <a:extLst>
                  <a:ext uri="{0D108BD9-81ED-4DB2-BD59-A6C34878D82A}">
                    <a16:rowId xmlns:a16="http://schemas.microsoft.com/office/drawing/2014/main" val="2375977670"/>
                  </a:ext>
                </a:extLst>
              </a:tr>
            </a:tbl>
          </a:graphicData>
        </a:graphic>
      </p:graphicFrame>
      <p:sp>
        <p:nvSpPr>
          <p:cNvPr id="3" name="TextBox 2">
            <a:extLst>
              <a:ext uri="{FF2B5EF4-FFF2-40B4-BE49-F238E27FC236}">
                <a16:creationId xmlns:a16="http://schemas.microsoft.com/office/drawing/2014/main" id="{9B33D192-7C96-174B-BDD3-AD898A54E74B}"/>
              </a:ext>
            </a:extLst>
          </p:cNvPr>
          <p:cNvSpPr txBox="1"/>
          <p:nvPr/>
        </p:nvSpPr>
        <p:spPr>
          <a:xfrm>
            <a:off x="1417834" y="3996647"/>
            <a:ext cx="5686172" cy="461665"/>
          </a:xfrm>
          <a:prstGeom prst="rect">
            <a:avLst/>
          </a:prstGeom>
          <a:noFill/>
        </p:spPr>
        <p:txBody>
          <a:bodyPr wrap="none" rtlCol="0">
            <a:spAutoFit/>
          </a:bodyPr>
          <a:lstStyle/>
          <a:p>
            <a:r>
              <a:rPr lang="en-US" dirty="0"/>
              <a:t>Max diversified demand = 7 kW at 10:45</a:t>
            </a:r>
          </a:p>
        </p:txBody>
      </p:sp>
      <p:sp>
        <p:nvSpPr>
          <p:cNvPr id="8" name="TextBox 7">
            <a:extLst>
              <a:ext uri="{FF2B5EF4-FFF2-40B4-BE49-F238E27FC236}">
                <a16:creationId xmlns:a16="http://schemas.microsoft.com/office/drawing/2014/main" id="{6AA58688-3F1B-DA46-99DE-C541479E5EB2}"/>
              </a:ext>
            </a:extLst>
          </p:cNvPr>
          <p:cNvSpPr txBox="1"/>
          <p:nvPr/>
        </p:nvSpPr>
        <p:spPr>
          <a:xfrm>
            <a:off x="1140431" y="4973960"/>
            <a:ext cx="6652783" cy="461665"/>
          </a:xfrm>
          <a:prstGeom prst="rect">
            <a:avLst/>
          </a:prstGeom>
          <a:noFill/>
        </p:spPr>
        <p:txBody>
          <a:bodyPr wrap="none" rtlCol="0">
            <a:spAutoFit/>
          </a:bodyPr>
          <a:lstStyle/>
          <a:p>
            <a:r>
              <a:rPr lang="en-US" dirty="0"/>
              <a:t>Max noncoincident demand = 2 + 3 + 5 =10 kW</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E3B490A-8335-784B-ADED-089A46E32BB1}"/>
                  </a:ext>
                </a:extLst>
              </p:cNvPr>
              <p:cNvSpPr txBox="1"/>
              <p:nvPr/>
            </p:nvSpPr>
            <p:spPr>
              <a:xfrm>
                <a:off x="1233103" y="5939135"/>
                <a:ext cx="6616363" cy="629660"/>
              </a:xfrm>
              <a:prstGeom prst="rect">
                <a:avLst/>
              </a:prstGeom>
              <a:noFill/>
            </p:spPr>
            <p:txBody>
              <a:bodyPr wrap="none" rtlCol="0">
                <a:spAutoFit/>
              </a:bodyPr>
              <a:lstStyle/>
              <a:p>
                <a:r>
                  <a:rPr lang="en-US" dirty="0"/>
                  <a:t>Diversity factor = </a:t>
                </a:r>
                <a14:m>
                  <m:oMath xmlns:m="http://schemas.openxmlformats.org/officeDocument/2006/math">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Max</m:t>
                        </m:r>
                        <m:r>
                          <a:rPr lang="en-US" b="0" i="0" smtClean="0">
                            <a:latin typeface="Cambria Math" panose="02040503050406030204" pitchFamily="18" charset="0"/>
                          </a:rPr>
                          <m:t> </m:t>
                        </m:r>
                        <m:r>
                          <m:rPr>
                            <m:sty m:val="p"/>
                          </m:rPr>
                          <a:rPr lang="en-US" b="0" i="0" smtClean="0">
                            <a:latin typeface="Cambria Math" panose="02040503050406030204" pitchFamily="18" charset="0"/>
                          </a:rPr>
                          <m:t>noncoincident</m:t>
                        </m:r>
                      </m:num>
                      <m:den>
                        <m:r>
                          <m:rPr>
                            <m:sty m:val="p"/>
                          </m:rPr>
                          <a:rPr lang="en-US" b="0" i="0" smtClean="0">
                            <a:latin typeface="Cambria Math" panose="02040503050406030204" pitchFamily="18" charset="0"/>
                          </a:rPr>
                          <m:t>Max</m:t>
                        </m:r>
                        <m:r>
                          <a:rPr lang="en-US" b="0" i="0" smtClean="0">
                            <a:latin typeface="Cambria Math" panose="02040503050406030204" pitchFamily="18" charset="0"/>
                          </a:rPr>
                          <m:t> </m:t>
                        </m:r>
                        <m:r>
                          <m:rPr>
                            <m:sty m:val="p"/>
                          </m:rPr>
                          <a:rPr lang="en-US" b="0" i="0" smtClean="0">
                            <a:latin typeface="Cambria Math" panose="02040503050406030204" pitchFamily="18" charset="0"/>
                          </a:rPr>
                          <m:t>diversified</m:t>
                        </m:r>
                        <m:r>
                          <a:rPr lang="en-US" b="0" i="0" smtClean="0">
                            <a:latin typeface="Cambria Math" panose="02040503050406030204" pitchFamily="18" charset="0"/>
                          </a:rPr>
                          <m:t> </m:t>
                        </m:r>
                        <m:r>
                          <m:rPr>
                            <m:sty m:val="p"/>
                          </m:rPr>
                          <a:rPr lang="en-US" b="0" i="0" smtClean="0">
                            <a:latin typeface="Cambria Math" panose="02040503050406030204" pitchFamily="18" charset="0"/>
                          </a:rPr>
                          <m:t>demand</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7</m:t>
                        </m:r>
                      </m:den>
                    </m:f>
                    <m:r>
                      <a:rPr lang="en-US" b="0" i="1" smtClean="0">
                        <a:latin typeface="Cambria Math" panose="02040503050406030204" pitchFamily="18" charset="0"/>
                      </a:rPr>
                      <m:t>=1.4</m:t>
                    </m:r>
                  </m:oMath>
                </a14:m>
                <a:endParaRPr lang="en-US" dirty="0"/>
              </a:p>
            </p:txBody>
          </p:sp>
        </mc:Choice>
        <mc:Fallback>
          <p:sp>
            <p:nvSpPr>
              <p:cNvPr id="5" name="TextBox 4">
                <a:extLst>
                  <a:ext uri="{FF2B5EF4-FFF2-40B4-BE49-F238E27FC236}">
                    <a16:creationId xmlns:a16="http://schemas.microsoft.com/office/drawing/2014/main" id="{5E3B490A-8335-784B-ADED-089A46E32BB1}"/>
                  </a:ext>
                </a:extLst>
              </p:cNvPr>
              <p:cNvSpPr txBox="1">
                <a:spLocks noRot="1" noChangeAspect="1" noMove="1" noResize="1" noEditPoints="1" noAdjustHandles="1" noChangeArrowheads="1" noChangeShapeType="1" noTextEdit="1"/>
              </p:cNvSpPr>
              <p:nvPr/>
            </p:nvSpPr>
            <p:spPr>
              <a:xfrm>
                <a:off x="1233103" y="5939135"/>
                <a:ext cx="6616363" cy="629660"/>
              </a:xfrm>
              <a:prstGeom prst="rect">
                <a:avLst/>
              </a:prstGeom>
              <a:blipFill>
                <a:blip r:embed="rId3"/>
                <a:stretch>
                  <a:fillRect l="-1338" b="-17647"/>
                </a:stretch>
              </a:blipFill>
            </p:spPr>
            <p:txBody>
              <a:bodyPr/>
              <a:lstStyle/>
              <a:p>
                <a:r>
                  <a:rPr lang="en-US">
                    <a:noFill/>
                  </a:rPr>
                  <a:t> </a:t>
                </a:r>
              </a:p>
            </p:txBody>
          </p:sp>
        </mc:Fallback>
      </mc:AlternateContent>
    </p:spTree>
    <p:extLst>
      <p:ext uri="{BB962C8B-B14F-4D97-AF65-F5344CB8AC3E}">
        <p14:creationId xmlns:p14="http://schemas.microsoft.com/office/powerpoint/2010/main" val="3858056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6</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3560590" cy="492443"/>
          </a:xfrm>
          <a:prstGeom prst="rect">
            <a:avLst/>
          </a:prstGeom>
        </p:spPr>
        <p:txBody>
          <a:bodyPr wrap="none">
            <a:spAutoFit/>
          </a:bodyPr>
          <a:lstStyle/>
          <a:p>
            <a:r>
              <a:rPr lang="en-US" sz="2600" b="1" kern="0" dirty="0">
                <a:solidFill>
                  <a:srgbClr val="948151"/>
                </a:solidFill>
                <a:ea typeface="ＭＳ Ｐゴシック"/>
              </a:rPr>
              <a:t>Three-phase circuits:</a:t>
            </a:r>
            <a:endParaRPr lang="en-US" dirty="0"/>
          </a:p>
        </p:txBody>
      </p:sp>
      <p:sp>
        <p:nvSpPr>
          <p:cNvPr id="9" name="Rectangle 8"/>
          <p:cNvSpPr/>
          <p:nvPr/>
        </p:nvSpPr>
        <p:spPr>
          <a:xfrm>
            <a:off x="326428" y="1479786"/>
            <a:ext cx="8485559" cy="5078313"/>
          </a:xfrm>
          <a:prstGeom prst="rect">
            <a:avLst/>
          </a:prstGeom>
        </p:spPr>
        <p:txBody>
          <a:bodyPr wrap="square">
            <a:spAutoFit/>
          </a:bodyPr>
          <a:lstStyle/>
          <a:p>
            <a:pPr marL="342900" indent="-342900">
              <a:spcBef>
                <a:spcPts val="1200"/>
              </a:spcBef>
              <a:spcAft>
                <a:spcPts val="1200"/>
              </a:spcAft>
              <a:buFont typeface="Arial" panose="020B0604020202020204" pitchFamily="34" charset="0"/>
              <a:buChar char="•"/>
            </a:pPr>
            <a:r>
              <a:rPr lang="en-US" dirty="0"/>
              <a:t>Three-phase ac power systems have three advantages over single-phase ac power systems</a:t>
            </a:r>
          </a:p>
          <a:p>
            <a:pPr marL="914400" lvl="1" indent="-457200">
              <a:spcBef>
                <a:spcPts val="1200"/>
              </a:spcBef>
              <a:spcAft>
                <a:spcPts val="1200"/>
              </a:spcAft>
              <a:buFont typeface="+mj-lt"/>
              <a:buAutoNum type="arabicPeriod"/>
            </a:pPr>
            <a:r>
              <a:rPr lang="en-US" dirty="0"/>
              <a:t>It is possible to get more power per kilogram of metal from a three-phase machine (economically more efficient)</a:t>
            </a:r>
          </a:p>
          <a:p>
            <a:pPr marL="914400" lvl="1" indent="-457200">
              <a:spcBef>
                <a:spcPts val="1200"/>
              </a:spcBef>
              <a:spcAft>
                <a:spcPts val="1200"/>
              </a:spcAft>
              <a:buFont typeface="+mj-lt"/>
              <a:buAutoNum type="arabicPeriod"/>
            </a:pPr>
            <a:r>
              <a:rPr lang="en-US" dirty="0"/>
              <a:t>The power delivered to a three-phase load is constant at all times, instead of pulsing as it does in single-phase systems.</a:t>
            </a:r>
          </a:p>
          <a:p>
            <a:pPr marL="914400" lvl="1" indent="-457200">
              <a:spcBef>
                <a:spcPts val="1200"/>
              </a:spcBef>
              <a:spcAft>
                <a:spcPts val="1200"/>
              </a:spcAft>
              <a:buFont typeface="+mj-lt"/>
              <a:buAutoNum type="arabicPeriod"/>
            </a:pPr>
            <a:r>
              <a:rPr lang="en-US" dirty="0"/>
              <a:t>Three-phase systems also make the use of induction motors easier by allowing them to start without special auxiliary starting windings.</a:t>
            </a:r>
            <a:endParaRPr lang="en-US" dirty="0">
              <a:latin typeface="Anonymous-164"/>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spTree>
    <p:extLst>
      <p:ext uri="{BB962C8B-B14F-4D97-AF65-F5344CB8AC3E}">
        <p14:creationId xmlns:p14="http://schemas.microsoft.com/office/powerpoint/2010/main" val="188985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7</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3560590" cy="492443"/>
          </a:xfrm>
          <a:prstGeom prst="rect">
            <a:avLst/>
          </a:prstGeom>
        </p:spPr>
        <p:txBody>
          <a:bodyPr wrap="none">
            <a:spAutoFit/>
          </a:bodyPr>
          <a:lstStyle/>
          <a:p>
            <a:r>
              <a:rPr lang="en-US" sz="2600" b="1" kern="0" dirty="0">
                <a:solidFill>
                  <a:srgbClr val="948151"/>
                </a:solidFill>
                <a:ea typeface="ＭＳ Ｐゴシック"/>
              </a:rPr>
              <a:t>Three-phase circuits:</a:t>
            </a:r>
            <a:endParaRPr lang="en-US" dirty="0"/>
          </a:p>
        </p:txBody>
      </p:sp>
      <p:sp>
        <p:nvSpPr>
          <p:cNvPr id="9" name="Rectangle 8"/>
          <p:cNvSpPr/>
          <p:nvPr/>
        </p:nvSpPr>
        <p:spPr>
          <a:xfrm>
            <a:off x="326428" y="1479786"/>
            <a:ext cx="8485559" cy="2985433"/>
          </a:xfrm>
          <a:prstGeom prst="rect">
            <a:avLst/>
          </a:prstGeom>
        </p:spPr>
        <p:txBody>
          <a:bodyPr wrap="square">
            <a:spAutoFit/>
          </a:bodyPr>
          <a:lstStyle/>
          <a:p>
            <a:pPr marL="342900" indent="-342900">
              <a:spcBef>
                <a:spcPts val="1200"/>
              </a:spcBef>
              <a:spcAft>
                <a:spcPts val="1200"/>
              </a:spcAft>
              <a:buFont typeface="Arial" panose="020B0604020202020204" pitchFamily="34" charset="0"/>
              <a:buChar char="•"/>
            </a:pPr>
            <a:r>
              <a:rPr lang="en-US" dirty="0"/>
              <a:t>A three-phase generator consists of three single-phase generators, with voltages equal in magnitude but differing in phase angle from the others by 120</a:t>
            </a:r>
            <a:r>
              <a:rPr lang="en-US" dirty="0">
                <a:cs typeface="Arial" panose="020B0604020202020204" pitchFamily="34" charset="0"/>
              </a:rPr>
              <a:t>˚</a:t>
            </a:r>
            <a:r>
              <a:rPr lang="en-US" dirty="0"/>
              <a:t>.</a:t>
            </a:r>
          </a:p>
          <a:p>
            <a:pPr marL="342900" indent="-342900">
              <a:spcBef>
                <a:spcPts val="1200"/>
              </a:spcBef>
              <a:spcAft>
                <a:spcPts val="1200"/>
              </a:spcAft>
              <a:buFont typeface="Arial" panose="020B0604020202020204" pitchFamily="34" charset="0"/>
              <a:buChar char="•"/>
            </a:pPr>
            <a:r>
              <a:rPr lang="en-US" dirty="0"/>
              <a:t>Each of these three generators could be connected to one of three identical loads by a pair of wires, and the resulting power system would be as shown on the next series of slides.</a:t>
            </a:r>
            <a:endParaRPr lang="en-US" dirty="0">
              <a:latin typeface="Anonymous-164"/>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spTree>
    <p:extLst>
      <p:ext uri="{BB962C8B-B14F-4D97-AF65-F5344CB8AC3E}">
        <p14:creationId xmlns:p14="http://schemas.microsoft.com/office/powerpoint/2010/main" val="94987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8</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3560590" cy="492443"/>
          </a:xfrm>
          <a:prstGeom prst="rect">
            <a:avLst/>
          </a:prstGeom>
        </p:spPr>
        <p:txBody>
          <a:bodyPr wrap="none">
            <a:spAutoFit/>
          </a:bodyPr>
          <a:lstStyle/>
          <a:p>
            <a:r>
              <a:rPr lang="en-US" sz="2600" b="1" kern="0" dirty="0">
                <a:solidFill>
                  <a:srgbClr val="948151"/>
                </a:solidFill>
                <a:ea typeface="ＭＳ Ｐゴシック"/>
              </a:rPr>
              <a:t>Three-phase circuits:</a:t>
            </a:r>
            <a:endParaRPr lang="en-US" dirty="0"/>
          </a:p>
        </p:txBody>
      </p:sp>
      <p:sp>
        <p:nvSpPr>
          <p:cNvPr id="9" name="Rectangle 8"/>
          <p:cNvSpPr/>
          <p:nvPr/>
        </p:nvSpPr>
        <p:spPr>
          <a:xfrm>
            <a:off x="326428" y="1479786"/>
            <a:ext cx="8485559" cy="2862322"/>
          </a:xfrm>
          <a:prstGeom prst="rect">
            <a:avLst/>
          </a:prstGeom>
        </p:spPr>
        <p:txBody>
          <a:bodyPr wrap="square">
            <a:spAutoFit/>
          </a:bodyPr>
          <a:lstStyle/>
          <a:p>
            <a:pPr>
              <a:spcBef>
                <a:spcPts val="1200"/>
              </a:spcBef>
              <a:spcAft>
                <a:spcPts val="1200"/>
              </a:spcAft>
            </a:pPr>
            <a:r>
              <a:rPr lang="en-US" dirty="0"/>
              <a:t>A balanced three-phase system consists of:</a:t>
            </a:r>
          </a:p>
          <a:p>
            <a:pPr marL="800100" lvl="1" indent="-342900">
              <a:spcBef>
                <a:spcPts val="1200"/>
              </a:spcBef>
              <a:spcAft>
                <a:spcPts val="1200"/>
              </a:spcAft>
              <a:buFont typeface="Arial" panose="020B0604020202020204" pitchFamily="34" charset="0"/>
              <a:buChar char="•"/>
            </a:pPr>
            <a:r>
              <a:rPr lang="en-US" dirty="0"/>
              <a:t>Balanced three-phase generation source</a:t>
            </a:r>
          </a:p>
          <a:p>
            <a:pPr marL="800100" lvl="1" indent="-342900">
              <a:spcBef>
                <a:spcPts val="1200"/>
              </a:spcBef>
              <a:spcAft>
                <a:spcPts val="1200"/>
              </a:spcAft>
              <a:buFont typeface="Arial" panose="020B0604020202020204" pitchFamily="34" charset="0"/>
              <a:buChar char="•"/>
            </a:pPr>
            <a:r>
              <a:rPr lang="en-US" dirty="0"/>
              <a:t>Balanced three-phase loads i.e. impedance per phase is exactly equal</a:t>
            </a:r>
          </a:p>
          <a:p>
            <a:pPr marL="800100" lvl="1" indent="-342900">
              <a:spcBef>
                <a:spcPts val="1200"/>
              </a:spcBef>
              <a:spcAft>
                <a:spcPts val="1200"/>
              </a:spcAft>
              <a:buFont typeface="Arial" panose="020B0604020202020204" pitchFamily="34" charset="0"/>
              <a:buChar char="•"/>
            </a:pPr>
            <a:r>
              <a:rPr lang="en-US" dirty="0"/>
              <a:t>Balanced three-phase load voltages and currents</a:t>
            </a: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spTree>
    <p:extLst>
      <p:ext uri="{BB962C8B-B14F-4D97-AF65-F5344CB8AC3E}">
        <p14:creationId xmlns:p14="http://schemas.microsoft.com/office/powerpoint/2010/main" val="216634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9</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184912" y="902222"/>
            <a:ext cx="3560590" cy="492443"/>
          </a:xfrm>
          <a:prstGeom prst="rect">
            <a:avLst/>
          </a:prstGeom>
        </p:spPr>
        <p:txBody>
          <a:bodyPr wrap="none">
            <a:spAutoFit/>
          </a:bodyPr>
          <a:lstStyle/>
          <a:p>
            <a:r>
              <a:rPr lang="en-US" sz="2600" b="1" kern="0" dirty="0">
                <a:solidFill>
                  <a:srgbClr val="948151"/>
                </a:solidFill>
                <a:ea typeface="ＭＳ Ｐゴシック"/>
              </a:rPr>
              <a:t>Three-phase circuits:</a:t>
            </a:r>
            <a:endParaRPr lang="en-US" dirty="0"/>
          </a:p>
        </p:txBody>
      </p:sp>
      <p:sp>
        <p:nvSpPr>
          <p:cNvPr id="9" name="Rectangle 8"/>
          <p:cNvSpPr/>
          <p:nvPr/>
        </p:nvSpPr>
        <p:spPr>
          <a:xfrm>
            <a:off x="745528" y="5262027"/>
            <a:ext cx="16237751" cy="1138773"/>
          </a:xfrm>
          <a:prstGeom prst="rect">
            <a:avLst/>
          </a:prstGeom>
        </p:spPr>
        <p:txBody>
          <a:bodyPr wrap="square">
            <a:spAutoFit/>
          </a:bodyPr>
          <a:lstStyle/>
          <a:p>
            <a:pPr>
              <a:spcBef>
                <a:spcPts val="1200"/>
              </a:spcBef>
              <a:spcAft>
                <a:spcPts val="1200"/>
              </a:spcAft>
            </a:pPr>
            <a:endParaRPr lang="en-US" dirty="0">
              <a:latin typeface="Anonymous-164"/>
            </a:endParaRPr>
          </a:p>
          <a:p>
            <a:pPr>
              <a:spcBef>
                <a:spcPts val="1200"/>
              </a:spcBef>
              <a:spcAft>
                <a:spcPts val="1200"/>
              </a:spcAft>
            </a:pPr>
            <a:endParaRPr lang="en-US" dirty="0">
              <a:latin typeface="Anonymous-164"/>
            </a:endParaRPr>
          </a:p>
        </p:txBody>
      </p:sp>
      <p:sp>
        <p:nvSpPr>
          <p:cNvPr id="4" name="Rectangle 3"/>
          <p:cNvSpPr/>
          <p:nvPr/>
        </p:nvSpPr>
        <p:spPr>
          <a:xfrm>
            <a:off x="326428" y="3556532"/>
            <a:ext cx="8556317" cy="461665"/>
          </a:xfrm>
          <a:prstGeom prst="rect">
            <a:avLst/>
          </a:prstGeom>
        </p:spPr>
        <p:txBody>
          <a:bodyPr wrap="square">
            <a:spAutoFit/>
          </a:bodyPr>
          <a:lstStyle/>
          <a:p>
            <a:endParaRPr lang="en-US" dirty="0">
              <a:latin typeface="Anonymous-164"/>
            </a:endParaRPr>
          </a:p>
        </p:txBody>
      </p:sp>
      <p:pic>
        <p:nvPicPr>
          <p:cNvPr id="2" name="Picture 1"/>
          <p:cNvPicPr>
            <a:picLocks noChangeAspect="1"/>
          </p:cNvPicPr>
          <p:nvPr/>
        </p:nvPicPr>
        <p:blipFill>
          <a:blip r:embed="rId3"/>
          <a:stretch>
            <a:fillRect/>
          </a:stretch>
        </p:blipFill>
        <p:spPr>
          <a:xfrm>
            <a:off x="948739" y="1335578"/>
            <a:ext cx="6844961" cy="4114614"/>
          </a:xfrm>
          <a:prstGeom prst="rect">
            <a:avLst/>
          </a:prstGeom>
        </p:spPr>
      </p:pic>
      <p:sp>
        <p:nvSpPr>
          <p:cNvPr id="10" name="Rectangle 9"/>
          <p:cNvSpPr/>
          <p:nvPr/>
        </p:nvSpPr>
        <p:spPr>
          <a:xfrm>
            <a:off x="1154804" y="5745048"/>
            <a:ext cx="6899564" cy="276999"/>
          </a:xfrm>
          <a:prstGeom prst="rect">
            <a:avLst/>
          </a:prstGeom>
        </p:spPr>
        <p:txBody>
          <a:bodyPr wrap="square">
            <a:spAutoFit/>
          </a:bodyPr>
          <a:lstStyle/>
          <a:p>
            <a:r>
              <a:rPr lang="en-US" sz="1200" b="1" dirty="0"/>
              <a:t>The three-circuits connected together with a common neutral (aka wye-connected) </a:t>
            </a:r>
          </a:p>
        </p:txBody>
      </p:sp>
    </p:spTree>
    <p:extLst>
      <p:ext uri="{BB962C8B-B14F-4D97-AF65-F5344CB8AC3E}">
        <p14:creationId xmlns:p14="http://schemas.microsoft.com/office/powerpoint/2010/main" val="5946852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Georgia"/>
        <a:ea typeface="ＭＳ Ｐゴシック"/>
        <a:cs typeface="ＭＳ Ｐゴシック"/>
      </a:majorFont>
      <a:minorFont>
        <a:latin typeface="Georgi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17929</TotalTime>
  <Words>1902</Words>
  <Application>Microsoft Macintosh PowerPoint</Application>
  <PresentationFormat>On-screen Show (4:3)</PresentationFormat>
  <Paragraphs>393</Paragraphs>
  <Slides>54</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Anonymous-164</vt:lpstr>
      <vt:lpstr>Arial</vt:lpstr>
      <vt:lpstr>Calibri</vt:lpstr>
      <vt:lpstr>Cambria Math</vt:lpstr>
      <vt:lpstr>CMSS10</vt:lpstr>
      <vt:lpstr>Georgia</vt:lpstr>
      <vt:lpstr>Times New Roman</vt:lpstr>
      <vt:lpstr>Wingdings</vt:lpstr>
      <vt:lpstr>Blank Presentation</vt:lpstr>
      <vt:lpstr>PowerPoint Presentation</vt:lpstr>
      <vt:lpstr>Outline</vt:lpstr>
      <vt:lpstr>PowerPoint Presentation</vt:lpstr>
      <vt:lpstr>Three-phase circuits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Distribution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Feeder Maps and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Load definitions</vt:lpstr>
      <vt:lpstr>Load definitions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Pittsburgh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Oest -- UMC</dc:creator>
  <cp:lastModifiedBy>Kerestes, Robert John</cp:lastModifiedBy>
  <cp:revision>404</cp:revision>
  <cp:lastPrinted>2020-05-12T08:09:18Z</cp:lastPrinted>
  <dcterms:created xsi:type="dcterms:W3CDTF">2008-08-13T18:21:14Z</dcterms:created>
  <dcterms:modified xsi:type="dcterms:W3CDTF">2022-05-20T10:48:56Z</dcterms:modified>
</cp:coreProperties>
</file>